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77" r:id="rId18"/>
    <p:sldId id="2578" r:id="rId19"/>
    <p:sldId id="2579" r:id="rId20"/>
    <p:sldId id="2580" r:id="rId21"/>
    <p:sldId id="2581" r:id="rId22"/>
    <p:sldId id="2582" r:id="rId23"/>
    <p:sldId id="2583" r:id="rId24"/>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s 5 fases de implantação do PCM: Um guia detalhado" id="{F9628195-4587-4517-A823-05C4D039ED4D}">
          <p14:sldIdLst>
            <p14:sldId id="2561"/>
            <p14:sldId id="2562"/>
          </p14:sldIdLst>
        </p14:section>
        <p14:section name="Auto Diagnóstico" id="{E916C26B-2E86-403B-813E-B6C1088CB015}">
          <p14:sldIdLst>
            <p14:sldId id="2563"/>
            <p14:sldId id="2564"/>
            <p14:sldId id="2565"/>
            <p14:sldId id="2566"/>
          </p14:sldIdLst>
        </p14:section>
        <p14:section name="Fase Reativa" id="{0D334639-89E3-45E2-9574-E9F6079A684F}">
          <p14:sldIdLst>
            <p14:sldId id="2567"/>
            <p14:sldId id="2568"/>
            <p14:sldId id="2569"/>
            <p14:sldId id="2570"/>
          </p14:sldIdLst>
        </p14:section>
        <p14:section name="Fase Preventiva" id="{86AA2744-711B-4366-A92D-752524B3A0B1}">
          <p14:sldIdLst>
            <p14:sldId id="2571"/>
            <p14:sldId id="2572"/>
            <p14:sldId id="2573"/>
            <p14:sldId id="2574"/>
          </p14:sldIdLst>
        </p14:section>
        <p14:section name="Fase Proativa" id="{5D9E3775-AE7B-4180-B857-3A1607DFD583}">
          <p14:sldIdLst>
            <p14:sldId id="2575"/>
            <p14:sldId id="2576"/>
            <p14:sldId id="2577"/>
            <p14:sldId id="2578"/>
          </p14:sldIdLst>
        </p14:section>
        <p14:section name="Fase de Melhoria Contínua" id="{3F8E6B6B-9827-4092-B44E-2B4917C604E2}">
          <p14:sldIdLst>
            <p14:sldId id="2579"/>
            <p14:sldId id="2580"/>
            <p14:sldId id="2581"/>
            <p14:sldId id="2582"/>
          </p14:sldIdLst>
        </p14:section>
        <p14:section name="Conclusão" id="{E28E6A6C-BCF1-48F0-A247-A535E091DC44}">
          <p14:sldIdLst>
            <p14:sldId id="258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995" autoAdjust="0"/>
    <p:restoredTop sz="94660"/>
  </p:normalViewPr>
  <p:slideViewPr>
    <p:cSldViewPr snapToGrid="0">
      <p:cViewPr varScale="1">
        <p:scale>
          <a:sx n="70" d="100"/>
          <a:sy n="70" d="100"/>
        </p:scale>
        <p:origin x="1166" y="331"/>
      </p:cViewPr>
      <p:guideLst/>
    </p:cSldViewPr>
  </p:slideViewPr>
  <p:notesTextViewPr>
    <p:cViewPr>
      <p:scale>
        <a:sx n="1" d="1"/>
        <a:sy n="1" d="1"/>
      </p:scale>
      <p:origin x="0" y="0"/>
    </p:cViewPr>
  </p:notesTextViewPr>
  <p:sorterViewPr>
    <p:cViewPr>
      <p:scale>
        <a:sx n="100" d="100"/>
        <a:sy n="100" d="100"/>
      </p:scale>
      <p:origin x="0" y="-7651"/>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s>
</file>

<file path=ppt/diagrams/_rels/data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diagrams/_rels/data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BB9027-795A-48A5-915B-CA1837882FB8}" type="doc">
      <dgm:prSet loTypeId="urn:microsoft.com/office/officeart/2024/3/layout/verticalVisualTextBlock1" loCatId="Picture" qsTypeId="urn:microsoft.com/office/officeart/2005/8/quickstyle/simple4" qsCatId="simple" csTypeId="urn:microsoft.com/office/officeart/2005/8/colors/accent0_3" csCatId="mainScheme" phldr="1"/>
      <dgm:spPr/>
      <dgm:t>
        <a:bodyPr/>
        <a:lstStyle/>
        <a:p>
          <a:endParaRPr lang="pt-BR"/>
        </a:p>
      </dgm:t>
    </dgm:pt>
    <dgm:pt modelId="{A029AD86-35EA-483D-ADEE-514052EF0288}">
      <dgm:prSet/>
      <dgm:spPr/>
      <dgm:t>
        <a:bodyPr/>
        <a:lstStyle/>
        <a:p>
          <a:pPr>
            <a:lnSpc>
              <a:spcPct val="100000"/>
            </a:lnSpc>
            <a:defRPr b="1"/>
          </a:pPr>
          <a:r>
            <a:rPr lang="pt-BR"/>
            <a:t>Mudança Cultural Necessária</a:t>
          </a:r>
        </a:p>
      </dgm:t>
    </dgm:pt>
    <dgm:pt modelId="{DE16DBD4-735F-40A4-A4E7-60A515D1A419}" type="parTrans" cxnId="{552F9B00-4C57-4646-A1F7-C7C4B1B88AAE}">
      <dgm:prSet/>
      <dgm:spPr/>
      <dgm:t>
        <a:bodyPr/>
        <a:lstStyle/>
        <a:p>
          <a:endParaRPr lang="pt-BR"/>
        </a:p>
      </dgm:t>
    </dgm:pt>
    <dgm:pt modelId="{7B8190C3-BD2B-47D3-BDAA-1701D8F90C6C}" type="sibTrans" cxnId="{552F9B00-4C57-4646-A1F7-C7C4B1B88AAE}">
      <dgm:prSet/>
      <dgm:spPr/>
      <dgm:t>
        <a:bodyPr/>
        <a:lstStyle/>
        <a:p>
          <a:pPr>
            <a:lnSpc>
              <a:spcPct val="100000"/>
            </a:lnSpc>
            <a:defRPr b="1"/>
          </a:pPr>
          <a:endParaRPr lang="pt-BR"/>
        </a:p>
      </dgm:t>
    </dgm:pt>
    <dgm:pt modelId="{4BC712BC-1835-4CC0-AC1C-8C73EE912C50}">
      <dgm:prSet/>
      <dgm:spPr/>
      <dgm:t>
        <a:bodyPr/>
        <a:lstStyle/>
        <a:p>
          <a:pPr>
            <a:lnSpc>
              <a:spcPct val="100000"/>
            </a:lnSpc>
          </a:pPr>
          <a:r>
            <a:rPr lang="pt-BR"/>
            <a:t>É fundamental promover uma mudança cultural que valorize a prevenção em vez da reatividade nas operações diárias.</a:t>
          </a:r>
        </a:p>
      </dgm:t>
    </dgm:pt>
    <dgm:pt modelId="{39B9375E-C958-455C-B46E-2F9502CFD956}" type="parTrans" cxnId="{3AF3C5EB-7CEF-4555-B809-851233E59BE8}">
      <dgm:prSet/>
      <dgm:spPr/>
      <dgm:t>
        <a:bodyPr/>
        <a:lstStyle/>
        <a:p>
          <a:endParaRPr lang="pt-BR"/>
        </a:p>
      </dgm:t>
    </dgm:pt>
    <dgm:pt modelId="{227B2437-9758-4BF3-9B6C-2223727ABBEA}" type="sibTrans" cxnId="{3AF3C5EB-7CEF-4555-B809-851233E59BE8}">
      <dgm:prSet/>
      <dgm:spPr/>
      <dgm:t>
        <a:bodyPr/>
        <a:lstStyle/>
        <a:p>
          <a:endParaRPr lang="pt-BR"/>
        </a:p>
      </dgm:t>
    </dgm:pt>
    <dgm:pt modelId="{FCC4D592-6104-4876-A29D-2E38619A2FA0}">
      <dgm:prSet/>
      <dgm:spPr/>
      <dgm:t>
        <a:bodyPr/>
        <a:lstStyle/>
        <a:p>
          <a:pPr>
            <a:lnSpc>
              <a:spcPct val="100000"/>
            </a:lnSpc>
            <a:defRPr b="1"/>
          </a:pPr>
          <a:r>
            <a:rPr lang="pt-BR"/>
            <a:t>Benefícios da Manutenção Preventiva</a:t>
          </a:r>
        </a:p>
      </dgm:t>
    </dgm:pt>
    <dgm:pt modelId="{C23A1947-1E7F-41E8-9E06-7E3F2264D9F3}" type="parTrans" cxnId="{CD547C48-134C-49EC-BAAF-BD18DD4B0B21}">
      <dgm:prSet/>
      <dgm:spPr/>
      <dgm:t>
        <a:bodyPr/>
        <a:lstStyle/>
        <a:p>
          <a:endParaRPr lang="pt-BR"/>
        </a:p>
      </dgm:t>
    </dgm:pt>
    <dgm:pt modelId="{1C61E86B-E6DB-478B-8A1C-FF5377762BE8}" type="sibTrans" cxnId="{CD547C48-134C-49EC-BAAF-BD18DD4B0B21}">
      <dgm:prSet/>
      <dgm:spPr/>
      <dgm:t>
        <a:bodyPr/>
        <a:lstStyle/>
        <a:p>
          <a:pPr>
            <a:lnSpc>
              <a:spcPct val="100000"/>
            </a:lnSpc>
            <a:defRPr b="1"/>
          </a:pPr>
          <a:endParaRPr lang="pt-BR"/>
        </a:p>
      </dgm:t>
    </dgm:pt>
    <dgm:pt modelId="{F3372D72-D1CD-46CD-AC62-64410789D72A}">
      <dgm:prSet/>
      <dgm:spPr/>
      <dgm:t>
        <a:bodyPr/>
        <a:lstStyle/>
        <a:p>
          <a:pPr>
            <a:lnSpc>
              <a:spcPct val="100000"/>
            </a:lnSpc>
          </a:pPr>
          <a:r>
            <a:rPr lang="pt-BR"/>
            <a:t>Entender os benefícios da manutenção preventiva é crucial para a adoção da nova abordagem e para a eficiência organizacional.</a:t>
          </a:r>
        </a:p>
      </dgm:t>
    </dgm:pt>
    <dgm:pt modelId="{D9A691F7-A277-40CC-BE36-E47B62796507}" type="parTrans" cxnId="{B1112A23-8721-4ACC-8159-01D8505DF6A6}">
      <dgm:prSet/>
      <dgm:spPr/>
      <dgm:t>
        <a:bodyPr/>
        <a:lstStyle/>
        <a:p>
          <a:endParaRPr lang="pt-BR"/>
        </a:p>
      </dgm:t>
    </dgm:pt>
    <dgm:pt modelId="{97C59AB3-FAAE-4F64-8A77-DBEEE865DBC8}" type="sibTrans" cxnId="{B1112A23-8721-4ACC-8159-01D8505DF6A6}">
      <dgm:prSet/>
      <dgm:spPr/>
      <dgm:t>
        <a:bodyPr/>
        <a:lstStyle/>
        <a:p>
          <a:endParaRPr lang="pt-BR"/>
        </a:p>
      </dgm:t>
    </dgm:pt>
    <dgm:pt modelId="{F8A9C84D-5E39-4D6A-9175-2206B4847BFB}">
      <dgm:prSet/>
      <dgm:spPr/>
      <dgm:t>
        <a:bodyPr/>
        <a:lstStyle/>
        <a:p>
          <a:pPr>
            <a:lnSpc>
              <a:spcPct val="100000"/>
            </a:lnSpc>
            <a:defRPr b="1"/>
          </a:pPr>
          <a:r>
            <a:rPr lang="pt-BR"/>
            <a:t>Compromisso da Equipe</a:t>
          </a:r>
        </a:p>
      </dgm:t>
    </dgm:pt>
    <dgm:pt modelId="{4E617F40-F21B-4845-BBBC-431BE144378C}" type="parTrans" cxnId="{1B0F2F2B-6418-4B93-8822-D1E725000B8F}">
      <dgm:prSet/>
      <dgm:spPr/>
      <dgm:t>
        <a:bodyPr/>
        <a:lstStyle/>
        <a:p>
          <a:endParaRPr lang="pt-BR"/>
        </a:p>
      </dgm:t>
    </dgm:pt>
    <dgm:pt modelId="{2478925A-FAFE-44C5-9FB9-DA7024AADDE2}" type="sibTrans" cxnId="{1B0F2F2B-6418-4B93-8822-D1E725000B8F}">
      <dgm:prSet/>
      <dgm:spPr/>
      <dgm:t>
        <a:bodyPr/>
        <a:lstStyle/>
        <a:p>
          <a:endParaRPr lang="pt-BR"/>
        </a:p>
      </dgm:t>
    </dgm:pt>
    <dgm:pt modelId="{532D2B66-1CCA-441F-AFC4-EFA5F76099D0}">
      <dgm:prSet/>
      <dgm:spPr/>
      <dgm:t>
        <a:bodyPr/>
        <a:lstStyle/>
        <a:p>
          <a:pPr>
            <a:lnSpc>
              <a:spcPct val="100000"/>
            </a:lnSpc>
          </a:pPr>
          <a:r>
            <a:rPr lang="pt-BR"/>
            <a:t>O comprometimento da equipe é essencial para a transição bem-sucedida da reatividade para a prevenção, garantindo um ambiente mais seguro e produtivo.</a:t>
          </a:r>
        </a:p>
      </dgm:t>
    </dgm:pt>
    <dgm:pt modelId="{47663255-FFDC-4C7F-9184-684623582598}" type="parTrans" cxnId="{86640D1F-1E85-4210-9793-24D8D8F6893E}">
      <dgm:prSet/>
      <dgm:spPr/>
      <dgm:t>
        <a:bodyPr/>
        <a:lstStyle/>
        <a:p>
          <a:endParaRPr lang="pt-BR"/>
        </a:p>
      </dgm:t>
    </dgm:pt>
    <dgm:pt modelId="{6C81D165-E4B5-4524-9377-EC7642A3EFA6}" type="sibTrans" cxnId="{86640D1F-1E85-4210-9793-24D8D8F6893E}">
      <dgm:prSet/>
      <dgm:spPr/>
      <dgm:t>
        <a:bodyPr/>
        <a:lstStyle/>
        <a:p>
          <a:endParaRPr lang="pt-BR"/>
        </a:p>
      </dgm:t>
    </dgm:pt>
    <dgm:pt modelId="{B135F19E-E5F5-4A2E-B005-A552E5ACAFF5}" type="pres">
      <dgm:prSet presAssocID="{6DBB9027-795A-48A5-915B-CA1837882FB8}" presName="Root" presStyleCnt="0">
        <dgm:presLayoutVars>
          <dgm:dir/>
          <dgm:resizeHandles val="exact"/>
        </dgm:presLayoutVars>
      </dgm:prSet>
      <dgm:spPr/>
    </dgm:pt>
    <dgm:pt modelId="{915DE538-69A1-4CD9-AF80-3239C80FB410}" type="pres">
      <dgm:prSet presAssocID="{A029AD86-35EA-483D-ADEE-514052EF0288}" presName="Composite" presStyleCnt="0"/>
      <dgm:spPr/>
    </dgm:pt>
    <dgm:pt modelId="{98E03546-1DAB-44E5-ABB1-486382C5D316}" type="pres">
      <dgm:prSet presAssocID="{A029AD86-35EA-483D-ADEE-514052EF0288}"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27250" r="-1" b="-1"/>
          <a:stretch/>
        </a:blipFill>
      </dgm:spPr>
      <dgm:extLst>
        <a:ext uri="{E40237B7-FDA0-4F09-8148-C483321AD2D9}">
          <dgm14:cNvPr xmlns:dgm14="http://schemas.microsoft.com/office/drawing/2010/diagram" id="0" name="" descr="Pessoas conversando"/>
        </a:ext>
      </dgm:extLst>
    </dgm:pt>
    <dgm:pt modelId="{602F4E62-2A15-4CAD-9A93-8DA9E6C62344}" type="pres">
      <dgm:prSet presAssocID="{A029AD86-35EA-483D-ADEE-514052EF0288}" presName="Subtitle" presStyleLbl="revTx" presStyleIdx="0" presStyleCnt="6">
        <dgm:presLayoutVars>
          <dgm:chMax val="0"/>
          <dgm:bulletEnabled/>
        </dgm:presLayoutVars>
      </dgm:prSet>
      <dgm:spPr/>
    </dgm:pt>
    <dgm:pt modelId="{F84B63ED-7E13-4EBC-BCE3-011974CA5A4E}" type="pres">
      <dgm:prSet presAssocID="{A029AD86-35EA-483D-ADEE-514052EF0288}" presName="Description" presStyleLbl="revTx" presStyleIdx="1" presStyleCnt="6">
        <dgm:presLayoutVars>
          <dgm:bulletEnabled/>
        </dgm:presLayoutVars>
      </dgm:prSet>
      <dgm:spPr/>
    </dgm:pt>
    <dgm:pt modelId="{3064CD98-428A-42CC-8774-A56F900E2EBF}" type="pres">
      <dgm:prSet presAssocID="{7B8190C3-BD2B-47D3-BDAA-1701D8F90C6C}" presName="sibTrans" presStyleLbl="sibTrans2D1" presStyleIdx="0" presStyleCnt="0"/>
      <dgm:spPr/>
    </dgm:pt>
    <dgm:pt modelId="{ED5930E6-D1C6-43DC-947F-264D570BF7A0}" type="pres">
      <dgm:prSet presAssocID="{FCC4D592-6104-4876-A29D-2E38619A2FA0}" presName="Composite" presStyleCnt="0"/>
      <dgm:spPr/>
    </dgm:pt>
    <dgm:pt modelId="{CE4AAE85-C888-40ED-8A86-0833FE9EF838}" type="pres">
      <dgm:prSet presAssocID="{FCC4D592-6104-4876-A29D-2E38619A2FA0}"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8099" r="25648" b="-4"/>
          <a:stretch/>
        </a:blipFill>
      </dgm:spPr>
      <dgm:extLst>
        <a:ext uri="{E40237B7-FDA0-4F09-8148-C483321AD2D9}">
          <dgm14:cNvPr xmlns:dgm14="http://schemas.microsoft.com/office/drawing/2010/diagram" id="0" name="" descr="Engrenagens de desenho de Businesman"/>
        </a:ext>
      </dgm:extLst>
    </dgm:pt>
    <dgm:pt modelId="{F2CEFA66-1E4E-42BF-AC20-D901237AD24C}" type="pres">
      <dgm:prSet presAssocID="{FCC4D592-6104-4876-A29D-2E38619A2FA0}" presName="Subtitle" presStyleLbl="revTx" presStyleIdx="2" presStyleCnt="6">
        <dgm:presLayoutVars>
          <dgm:chMax val="0"/>
          <dgm:bulletEnabled/>
        </dgm:presLayoutVars>
      </dgm:prSet>
      <dgm:spPr/>
    </dgm:pt>
    <dgm:pt modelId="{00525324-0018-46FA-BC25-61C449AA20E3}" type="pres">
      <dgm:prSet presAssocID="{FCC4D592-6104-4876-A29D-2E38619A2FA0}" presName="Description" presStyleLbl="revTx" presStyleIdx="3" presStyleCnt="6">
        <dgm:presLayoutVars>
          <dgm:bulletEnabled/>
        </dgm:presLayoutVars>
      </dgm:prSet>
      <dgm:spPr/>
    </dgm:pt>
    <dgm:pt modelId="{A4E16D10-D248-4137-9ED6-DB5069865A8B}" type="pres">
      <dgm:prSet presAssocID="{1C61E86B-E6DB-478B-8A1C-FF5377762BE8}" presName="sibTrans" presStyleLbl="sibTrans2D1" presStyleIdx="0" presStyleCnt="0"/>
      <dgm:spPr/>
    </dgm:pt>
    <dgm:pt modelId="{29746E94-AEE1-4985-A16C-89DAC546361C}" type="pres">
      <dgm:prSet presAssocID="{F8A9C84D-5E39-4D6A-9175-2206B4847BFB}" presName="Composite" presStyleCnt="0"/>
      <dgm:spPr/>
    </dgm:pt>
    <dgm:pt modelId="{E90C2000-E8E6-4E8B-9D29-B71754EEA79D}" type="pres">
      <dgm:prSet presAssocID="{F8A9C84D-5E39-4D6A-9175-2206B4847BFB}"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504" r="3742" b="-4"/>
          <a:stretch/>
        </a:blipFill>
      </dgm:spPr>
      <dgm:extLst>
        <a:ext uri="{E40237B7-FDA0-4F09-8148-C483321AD2D9}">
          <dgm14:cNvPr xmlns:dgm14="http://schemas.microsoft.com/office/drawing/2010/diagram" id="0" name="" descr="Motivação da equipe de conceito de papel"/>
        </a:ext>
      </dgm:extLst>
    </dgm:pt>
    <dgm:pt modelId="{73398391-4A85-4F6E-8F55-D28C3CB6F41E}" type="pres">
      <dgm:prSet presAssocID="{F8A9C84D-5E39-4D6A-9175-2206B4847BFB}" presName="Subtitle" presStyleLbl="revTx" presStyleIdx="4" presStyleCnt="6">
        <dgm:presLayoutVars>
          <dgm:chMax val="0"/>
          <dgm:bulletEnabled/>
        </dgm:presLayoutVars>
      </dgm:prSet>
      <dgm:spPr/>
    </dgm:pt>
    <dgm:pt modelId="{233E086F-7F5E-49DB-A481-872464175895}" type="pres">
      <dgm:prSet presAssocID="{F8A9C84D-5E39-4D6A-9175-2206B4847BFB}" presName="Description" presStyleLbl="revTx" presStyleIdx="5" presStyleCnt="6">
        <dgm:presLayoutVars>
          <dgm:bulletEnabled/>
        </dgm:presLayoutVars>
      </dgm:prSet>
      <dgm:spPr/>
    </dgm:pt>
  </dgm:ptLst>
  <dgm:cxnLst>
    <dgm:cxn modelId="{552F9B00-4C57-4646-A1F7-C7C4B1B88AAE}" srcId="{6DBB9027-795A-48A5-915B-CA1837882FB8}" destId="{A029AD86-35EA-483D-ADEE-514052EF0288}" srcOrd="0" destOrd="0" parTransId="{DE16DBD4-735F-40A4-A4E7-60A515D1A419}" sibTransId="{7B8190C3-BD2B-47D3-BDAA-1701D8F90C6C}"/>
    <dgm:cxn modelId="{86640D1F-1E85-4210-9793-24D8D8F6893E}" srcId="{F8A9C84D-5E39-4D6A-9175-2206B4847BFB}" destId="{532D2B66-1CCA-441F-AFC4-EFA5F76099D0}" srcOrd="0" destOrd="0" parTransId="{47663255-FFDC-4C7F-9184-684623582598}" sibTransId="{6C81D165-E4B5-4524-9377-EC7642A3EFA6}"/>
    <dgm:cxn modelId="{B1112A23-8721-4ACC-8159-01D8505DF6A6}" srcId="{FCC4D592-6104-4876-A29D-2E38619A2FA0}" destId="{F3372D72-D1CD-46CD-AC62-64410789D72A}" srcOrd="0" destOrd="0" parTransId="{D9A691F7-A277-40CC-BE36-E47B62796507}" sibTransId="{97C59AB3-FAAE-4F64-8A77-DBEEE865DBC8}"/>
    <dgm:cxn modelId="{1B0F2F2B-6418-4B93-8822-D1E725000B8F}" srcId="{6DBB9027-795A-48A5-915B-CA1837882FB8}" destId="{F8A9C84D-5E39-4D6A-9175-2206B4847BFB}" srcOrd="2" destOrd="0" parTransId="{4E617F40-F21B-4845-BBBC-431BE144378C}" sibTransId="{2478925A-FAFE-44C5-9FB9-DA7024AADDE2}"/>
    <dgm:cxn modelId="{9A9B7663-21BC-46BF-8C90-018E61DC5F0F}" type="presOf" srcId="{4BC712BC-1835-4CC0-AC1C-8C73EE912C50}" destId="{F84B63ED-7E13-4EBC-BCE3-011974CA5A4E}" srcOrd="0" destOrd="0" presId="urn:microsoft.com/office/officeart/2024/3/layout/verticalVisualTextBlock1"/>
    <dgm:cxn modelId="{CD547C48-134C-49EC-BAAF-BD18DD4B0B21}" srcId="{6DBB9027-795A-48A5-915B-CA1837882FB8}" destId="{FCC4D592-6104-4876-A29D-2E38619A2FA0}" srcOrd="1" destOrd="0" parTransId="{C23A1947-1E7F-41E8-9E06-7E3F2264D9F3}" sibTransId="{1C61E86B-E6DB-478B-8A1C-FF5377762BE8}"/>
    <dgm:cxn modelId="{27B88649-A305-4603-A6EF-5D265D5F9275}" type="presOf" srcId="{6DBB9027-795A-48A5-915B-CA1837882FB8}" destId="{B135F19E-E5F5-4A2E-B005-A552E5ACAFF5}" srcOrd="0" destOrd="0" presId="urn:microsoft.com/office/officeart/2024/3/layout/verticalVisualTextBlock1"/>
    <dgm:cxn modelId="{11D4C849-1ED1-41BD-95F2-314A9B9B9512}" type="presOf" srcId="{A029AD86-35EA-483D-ADEE-514052EF0288}" destId="{602F4E62-2A15-4CAD-9A93-8DA9E6C62344}" srcOrd="0" destOrd="0" presId="urn:microsoft.com/office/officeart/2024/3/layout/verticalVisualTextBlock1"/>
    <dgm:cxn modelId="{19506D50-CD09-409C-9528-C7DD6E5F07A7}" type="presOf" srcId="{1C61E86B-E6DB-478B-8A1C-FF5377762BE8}" destId="{A4E16D10-D248-4137-9ED6-DB5069865A8B}" srcOrd="0" destOrd="0" presId="urn:microsoft.com/office/officeart/2024/3/layout/verticalVisualTextBlock1"/>
    <dgm:cxn modelId="{70CD1080-ABF8-4A2D-8C06-CE14713EED19}" type="presOf" srcId="{7B8190C3-BD2B-47D3-BDAA-1701D8F90C6C}" destId="{3064CD98-428A-42CC-8774-A56F900E2EBF}" srcOrd="0" destOrd="0" presId="urn:microsoft.com/office/officeart/2024/3/layout/verticalVisualTextBlock1"/>
    <dgm:cxn modelId="{CEC0779B-2AED-4CD8-B640-83474D66DF9E}" type="presOf" srcId="{532D2B66-1CCA-441F-AFC4-EFA5F76099D0}" destId="{233E086F-7F5E-49DB-A481-872464175895}" srcOrd="0" destOrd="0" presId="urn:microsoft.com/office/officeart/2024/3/layout/verticalVisualTextBlock1"/>
    <dgm:cxn modelId="{92D694B1-FCFF-47D2-80B0-9AF2ECD0C928}" type="presOf" srcId="{F3372D72-D1CD-46CD-AC62-64410789D72A}" destId="{00525324-0018-46FA-BC25-61C449AA20E3}" srcOrd="0" destOrd="0" presId="urn:microsoft.com/office/officeart/2024/3/layout/verticalVisualTextBlock1"/>
    <dgm:cxn modelId="{411074E2-D61D-4632-8CC4-B229EED49F86}" type="presOf" srcId="{FCC4D592-6104-4876-A29D-2E38619A2FA0}" destId="{F2CEFA66-1E4E-42BF-AC20-D901237AD24C}" srcOrd="0" destOrd="0" presId="urn:microsoft.com/office/officeart/2024/3/layout/verticalVisualTextBlock1"/>
    <dgm:cxn modelId="{3AF3C5EB-7CEF-4555-B809-851233E59BE8}" srcId="{A029AD86-35EA-483D-ADEE-514052EF0288}" destId="{4BC712BC-1835-4CC0-AC1C-8C73EE912C50}" srcOrd="0" destOrd="0" parTransId="{39B9375E-C958-455C-B46E-2F9502CFD956}" sibTransId="{227B2437-9758-4BF3-9B6C-2223727ABBEA}"/>
    <dgm:cxn modelId="{030DCFED-0E90-415F-BC77-2C3E0C1E2EB4}" type="presOf" srcId="{F8A9C84D-5E39-4D6A-9175-2206B4847BFB}" destId="{73398391-4A85-4F6E-8F55-D28C3CB6F41E}" srcOrd="0" destOrd="0" presId="urn:microsoft.com/office/officeart/2024/3/layout/verticalVisualTextBlock1"/>
    <dgm:cxn modelId="{3BC39ADC-84A2-4CE0-808F-B75B9B9AE4D1}" type="presParOf" srcId="{B135F19E-E5F5-4A2E-B005-A552E5ACAFF5}" destId="{915DE538-69A1-4CD9-AF80-3239C80FB410}" srcOrd="0" destOrd="0" presId="urn:microsoft.com/office/officeart/2024/3/layout/verticalVisualTextBlock1"/>
    <dgm:cxn modelId="{B077C649-8E33-4DD3-AD60-2DD05ACD7B9F}" type="presParOf" srcId="{915DE538-69A1-4CD9-AF80-3239C80FB410}" destId="{98E03546-1DAB-44E5-ABB1-486382C5D316}" srcOrd="0" destOrd="0" presId="urn:microsoft.com/office/officeart/2024/3/layout/verticalVisualTextBlock1"/>
    <dgm:cxn modelId="{4BAC59E8-3616-4733-91F5-4C819B7FD56F}" type="presParOf" srcId="{915DE538-69A1-4CD9-AF80-3239C80FB410}" destId="{602F4E62-2A15-4CAD-9A93-8DA9E6C62344}" srcOrd="1" destOrd="0" presId="urn:microsoft.com/office/officeart/2024/3/layout/verticalVisualTextBlock1"/>
    <dgm:cxn modelId="{D97ED38B-8926-4216-86BE-5B90260C8641}" type="presParOf" srcId="{915DE538-69A1-4CD9-AF80-3239C80FB410}" destId="{F84B63ED-7E13-4EBC-BCE3-011974CA5A4E}" srcOrd="2" destOrd="0" presId="urn:microsoft.com/office/officeart/2024/3/layout/verticalVisualTextBlock1"/>
    <dgm:cxn modelId="{24B5C186-6E5A-410C-B415-85817F3D2DC1}" type="presParOf" srcId="{B135F19E-E5F5-4A2E-B005-A552E5ACAFF5}" destId="{3064CD98-428A-42CC-8774-A56F900E2EBF}" srcOrd="1" destOrd="0" presId="urn:microsoft.com/office/officeart/2024/3/layout/verticalVisualTextBlock1"/>
    <dgm:cxn modelId="{57056218-F183-459A-ABA3-3FEB5BA578F5}" type="presParOf" srcId="{B135F19E-E5F5-4A2E-B005-A552E5ACAFF5}" destId="{ED5930E6-D1C6-43DC-947F-264D570BF7A0}" srcOrd="2" destOrd="0" presId="urn:microsoft.com/office/officeart/2024/3/layout/verticalVisualTextBlock1"/>
    <dgm:cxn modelId="{3AEEA94D-AB2F-4937-99A0-7FDEC793E07D}" type="presParOf" srcId="{ED5930E6-D1C6-43DC-947F-264D570BF7A0}" destId="{CE4AAE85-C888-40ED-8A86-0833FE9EF838}" srcOrd="0" destOrd="0" presId="urn:microsoft.com/office/officeart/2024/3/layout/verticalVisualTextBlock1"/>
    <dgm:cxn modelId="{52BC72B2-F6CE-422E-BC71-19F9201EFE20}" type="presParOf" srcId="{ED5930E6-D1C6-43DC-947F-264D570BF7A0}" destId="{F2CEFA66-1E4E-42BF-AC20-D901237AD24C}" srcOrd="1" destOrd="0" presId="urn:microsoft.com/office/officeart/2024/3/layout/verticalVisualTextBlock1"/>
    <dgm:cxn modelId="{1343BD9D-EF4A-4BFA-BA77-108B670B19E4}" type="presParOf" srcId="{ED5930E6-D1C6-43DC-947F-264D570BF7A0}" destId="{00525324-0018-46FA-BC25-61C449AA20E3}" srcOrd="2" destOrd="0" presId="urn:microsoft.com/office/officeart/2024/3/layout/verticalVisualTextBlock1"/>
    <dgm:cxn modelId="{AF073D3D-0963-4070-A8A3-D4290B8054A2}" type="presParOf" srcId="{B135F19E-E5F5-4A2E-B005-A552E5ACAFF5}" destId="{A4E16D10-D248-4137-9ED6-DB5069865A8B}" srcOrd="3" destOrd="0" presId="urn:microsoft.com/office/officeart/2024/3/layout/verticalVisualTextBlock1"/>
    <dgm:cxn modelId="{2F68774D-4578-483E-9C31-BE16A98093D2}" type="presParOf" srcId="{B135F19E-E5F5-4A2E-B005-A552E5ACAFF5}" destId="{29746E94-AEE1-4985-A16C-89DAC546361C}" srcOrd="4" destOrd="0" presId="urn:microsoft.com/office/officeart/2024/3/layout/verticalVisualTextBlock1"/>
    <dgm:cxn modelId="{BA31FAB9-15D4-4B08-BBE7-32074A26AD99}" type="presParOf" srcId="{29746E94-AEE1-4985-A16C-89DAC546361C}" destId="{E90C2000-E8E6-4E8B-9D29-B71754EEA79D}" srcOrd="0" destOrd="0" presId="urn:microsoft.com/office/officeart/2024/3/layout/verticalVisualTextBlock1"/>
    <dgm:cxn modelId="{DD7A6363-7476-4991-B86C-E1459F8C066D}" type="presParOf" srcId="{29746E94-AEE1-4985-A16C-89DAC546361C}" destId="{73398391-4A85-4F6E-8F55-D28C3CB6F41E}" srcOrd="1" destOrd="0" presId="urn:microsoft.com/office/officeart/2024/3/layout/verticalVisualTextBlock1"/>
    <dgm:cxn modelId="{DF461187-841A-4840-8AA8-90D111E60CFB}" type="presParOf" srcId="{29746E94-AEE1-4985-A16C-89DAC546361C}" destId="{233E086F-7F5E-49DB-A481-872464175895}"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6FA006-9B6C-4516-9C24-8E582068AD8A}" type="doc">
      <dgm:prSet loTypeId="urn:microsoft.com/office/officeart/2024/3/layout/verticalVisualTextBlock1" loCatId="Picture" qsTypeId="urn:microsoft.com/office/officeart/2005/8/quickstyle/simple4" qsCatId="simple" csTypeId="urn:microsoft.com/office/officeart/2005/8/colors/accent0_2" csCatId="mainScheme" phldr="1"/>
      <dgm:spPr/>
      <dgm:t>
        <a:bodyPr/>
        <a:lstStyle/>
        <a:p>
          <a:endParaRPr lang="pt-BR"/>
        </a:p>
      </dgm:t>
    </dgm:pt>
    <dgm:pt modelId="{A671E949-2BF0-4634-8B17-52B0C7A2F814}">
      <dgm:prSet/>
      <dgm:spPr/>
      <dgm:t>
        <a:bodyPr/>
        <a:lstStyle/>
        <a:p>
          <a:pPr>
            <a:lnSpc>
              <a:spcPct val="100000"/>
            </a:lnSpc>
            <a:defRPr b="1"/>
          </a:pPr>
          <a:r>
            <a:rPr lang="pt-BR"/>
            <a:t>Envolvimento em Todos os Níveis</a:t>
          </a:r>
        </a:p>
      </dgm:t>
    </dgm:pt>
    <dgm:pt modelId="{34F13EB0-1866-4F70-98DF-0D2BA33B95FE}" type="parTrans" cxnId="{244FFB0D-2ED0-41D1-A018-AF014A7D1531}">
      <dgm:prSet/>
      <dgm:spPr/>
      <dgm:t>
        <a:bodyPr/>
        <a:lstStyle/>
        <a:p>
          <a:endParaRPr lang="pt-BR"/>
        </a:p>
      </dgm:t>
    </dgm:pt>
    <dgm:pt modelId="{0EEBB92B-BF48-4D1D-B718-9240972A2F80}" type="sibTrans" cxnId="{244FFB0D-2ED0-41D1-A018-AF014A7D1531}">
      <dgm:prSet/>
      <dgm:spPr/>
      <dgm:t>
        <a:bodyPr/>
        <a:lstStyle/>
        <a:p>
          <a:pPr>
            <a:lnSpc>
              <a:spcPct val="100000"/>
            </a:lnSpc>
            <a:defRPr b="1"/>
          </a:pPr>
          <a:endParaRPr lang="pt-BR"/>
        </a:p>
      </dgm:t>
    </dgm:pt>
    <dgm:pt modelId="{FE42231D-77FE-4BD2-A442-ABE76DBC6796}">
      <dgm:prSet/>
      <dgm:spPr/>
      <dgm:t>
        <a:bodyPr/>
        <a:lstStyle/>
        <a:p>
          <a:pPr>
            <a:lnSpc>
              <a:spcPct val="100000"/>
            </a:lnSpc>
          </a:pPr>
          <a:r>
            <a:rPr lang="pt-BR"/>
            <a:t>É essencial que todos os membros da organização estejam envolvidos na construção de uma cultura proativa, promovendo o trabalho em equipe e a colaboração.</a:t>
          </a:r>
        </a:p>
      </dgm:t>
    </dgm:pt>
    <dgm:pt modelId="{2347635B-D151-43B3-965B-C2D9DC4A03AB}" type="parTrans" cxnId="{AA811F75-70B7-4EF5-AF4D-ADE36A78373C}">
      <dgm:prSet/>
      <dgm:spPr/>
      <dgm:t>
        <a:bodyPr/>
        <a:lstStyle/>
        <a:p>
          <a:endParaRPr lang="pt-BR"/>
        </a:p>
      </dgm:t>
    </dgm:pt>
    <dgm:pt modelId="{2D6E2282-83FC-4601-946D-AB5C306640B5}" type="sibTrans" cxnId="{AA811F75-70B7-4EF5-AF4D-ADE36A78373C}">
      <dgm:prSet/>
      <dgm:spPr/>
      <dgm:t>
        <a:bodyPr/>
        <a:lstStyle/>
        <a:p>
          <a:endParaRPr lang="pt-BR"/>
        </a:p>
      </dgm:t>
    </dgm:pt>
    <dgm:pt modelId="{D851BB51-D288-41FD-8CC3-32B27903C94A}">
      <dgm:prSet/>
      <dgm:spPr/>
      <dgm:t>
        <a:bodyPr/>
        <a:lstStyle/>
        <a:p>
          <a:pPr>
            <a:lnSpc>
              <a:spcPct val="100000"/>
            </a:lnSpc>
            <a:defRPr b="1"/>
          </a:pPr>
          <a:r>
            <a:rPr lang="pt-BR"/>
            <a:t>Conscientização e Antecipação</a:t>
          </a:r>
        </a:p>
      </dgm:t>
    </dgm:pt>
    <dgm:pt modelId="{24851BB4-1E80-4093-8958-807EAFFB6538}" type="parTrans" cxnId="{68508E80-9BEC-4211-9A2B-916B8D6CE7D4}">
      <dgm:prSet/>
      <dgm:spPr/>
      <dgm:t>
        <a:bodyPr/>
        <a:lstStyle/>
        <a:p>
          <a:endParaRPr lang="pt-BR"/>
        </a:p>
      </dgm:t>
    </dgm:pt>
    <dgm:pt modelId="{FC897089-979C-47BF-9614-88B573B60482}" type="sibTrans" cxnId="{68508E80-9BEC-4211-9A2B-916B8D6CE7D4}">
      <dgm:prSet/>
      <dgm:spPr/>
      <dgm:t>
        <a:bodyPr/>
        <a:lstStyle/>
        <a:p>
          <a:pPr>
            <a:lnSpc>
              <a:spcPct val="100000"/>
            </a:lnSpc>
            <a:defRPr b="1"/>
          </a:pPr>
          <a:endParaRPr lang="pt-BR"/>
        </a:p>
      </dgm:t>
    </dgm:pt>
    <dgm:pt modelId="{72F75102-C166-49ED-83EA-238FB0F08724}">
      <dgm:prSet/>
      <dgm:spPr/>
      <dgm:t>
        <a:bodyPr/>
        <a:lstStyle/>
        <a:p>
          <a:pPr>
            <a:lnSpc>
              <a:spcPct val="100000"/>
            </a:lnSpc>
          </a:pPr>
          <a:r>
            <a:rPr lang="pt-BR"/>
            <a:t>Promover a conscientização sobre a importância de antecipar problemas pode ajudar a gerar soluções eficazes antes que os desafios surjam.</a:t>
          </a:r>
        </a:p>
      </dgm:t>
    </dgm:pt>
    <dgm:pt modelId="{CA76DAA3-B0ED-4437-A452-E05FF6275F0D}" type="parTrans" cxnId="{DC60F192-822F-4FA8-93B9-52D9146823FF}">
      <dgm:prSet/>
      <dgm:spPr/>
      <dgm:t>
        <a:bodyPr/>
        <a:lstStyle/>
        <a:p>
          <a:endParaRPr lang="pt-BR"/>
        </a:p>
      </dgm:t>
    </dgm:pt>
    <dgm:pt modelId="{AE9FC05B-68AA-41E4-AFA2-672B56B29E96}" type="sibTrans" cxnId="{DC60F192-822F-4FA8-93B9-52D9146823FF}">
      <dgm:prSet/>
      <dgm:spPr/>
      <dgm:t>
        <a:bodyPr/>
        <a:lstStyle/>
        <a:p>
          <a:endParaRPr lang="pt-BR"/>
        </a:p>
      </dgm:t>
    </dgm:pt>
    <dgm:pt modelId="{539A2954-D48B-4CB6-B32A-B781AAD950ED}">
      <dgm:prSet/>
      <dgm:spPr/>
      <dgm:t>
        <a:bodyPr/>
        <a:lstStyle/>
        <a:p>
          <a:pPr>
            <a:lnSpc>
              <a:spcPct val="100000"/>
            </a:lnSpc>
            <a:defRPr b="1"/>
          </a:pPr>
          <a:r>
            <a:rPr lang="pt-BR"/>
            <a:t>Soluções Inovadoras</a:t>
          </a:r>
        </a:p>
      </dgm:t>
    </dgm:pt>
    <dgm:pt modelId="{6F8FE485-8C9F-47CA-BA8A-18DFA07723A8}" type="parTrans" cxnId="{F72A2AE9-C51D-41B3-A49F-13080998561B}">
      <dgm:prSet/>
      <dgm:spPr/>
      <dgm:t>
        <a:bodyPr/>
        <a:lstStyle/>
        <a:p>
          <a:endParaRPr lang="pt-BR"/>
        </a:p>
      </dgm:t>
    </dgm:pt>
    <dgm:pt modelId="{13A0EC13-C56B-4F8A-A7E0-E0A035844D0F}" type="sibTrans" cxnId="{F72A2AE9-C51D-41B3-A49F-13080998561B}">
      <dgm:prSet/>
      <dgm:spPr/>
      <dgm:t>
        <a:bodyPr/>
        <a:lstStyle/>
        <a:p>
          <a:endParaRPr lang="pt-BR"/>
        </a:p>
      </dgm:t>
    </dgm:pt>
    <dgm:pt modelId="{572F100D-EE64-437F-9B5D-75E1CCCDAD7E}">
      <dgm:prSet/>
      <dgm:spPr/>
      <dgm:t>
        <a:bodyPr/>
        <a:lstStyle/>
        <a:p>
          <a:pPr>
            <a:lnSpc>
              <a:spcPct val="100000"/>
            </a:lnSpc>
          </a:pPr>
          <a:r>
            <a:rPr lang="pt-BR"/>
            <a:t>Gerar soluções inovadoras é parte fundamental de uma cultura proativa, permitindo que a organização se adapte e cresça continuamente.</a:t>
          </a:r>
        </a:p>
      </dgm:t>
    </dgm:pt>
    <dgm:pt modelId="{699FDA5D-D1DB-41E2-A987-ACB87CF8B282}" type="parTrans" cxnId="{949B222E-7B25-471A-A919-FF93E300C365}">
      <dgm:prSet/>
      <dgm:spPr/>
      <dgm:t>
        <a:bodyPr/>
        <a:lstStyle/>
        <a:p>
          <a:endParaRPr lang="pt-BR"/>
        </a:p>
      </dgm:t>
    </dgm:pt>
    <dgm:pt modelId="{328E4037-3607-4C82-8FB5-6E2C49B4709B}" type="sibTrans" cxnId="{949B222E-7B25-471A-A919-FF93E300C365}">
      <dgm:prSet/>
      <dgm:spPr/>
      <dgm:t>
        <a:bodyPr/>
        <a:lstStyle/>
        <a:p>
          <a:endParaRPr lang="pt-BR"/>
        </a:p>
      </dgm:t>
    </dgm:pt>
    <dgm:pt modelId="{FF9534BE-E7DE-4441-AF65-7F0E890DA13C}" type="pres">
      <dgm:prSet presAssocID="{4C6FA006-9B6C-4516-9C24-8E582068AD8A}" presName="Root" presStyleCnt="0">
        <dgm:presLayoutVars>
          <dgm:dir/>
          <dgm:resizeHandles val="exact"/>
        </dgm:presLayoutVars>
      </dgm:prSet>
      <dgm:spPr/>
    </dgm:pt>
    <dgm:pt modelId="{8D6E463A-D79C-4BAD-B600-7791F5EC2F05}" type="pres">
      <dgm:prSet presAssocID="{A671E949-2BF0-4634-8B17-52B0C7A2F814}" presName="Composite" presStyleCnt="0"/>
      <dgm:spPr/>
    </dgm:pt>
    <dgm:pt modelId="{7FB43B84-C433-4327-93EE-639B18D21C73}" type="pres">
      <dgm:prSet presAssocID="{A671E949-2BF0-4634-8B17-52B0C7A2F814}"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49967" r="6531" b="-3"/>
          <a:stretch/>
        </a:blipFill>
      </dgm:spPr>
      <dgm:extLst>
        <a:ext uri="{E40237B7-FDA0-4F09-8148-C483321AD2D9}">
          <dgm14:cNvPr xmlns:dgm14="http://schemas.microsoft.com/office/drawing/2010/diagram" id="0" name="" descr="Mãos na massa um em cima do outro"/>
        </a:ext>
      </dgm:extLst>
    </dgm:pt>
    <dgm:pt modelId="{356BF98C-5BF6-4711-B910-F0758629227A}" type="pres">
      <dgm:prSet presAssocID="{A671E949-2BF0-4634-8B17-52B0C7A2F814}" presName="Subtitle" presStyleLbl="revTx" presStyleIdx="0" presStyleCnt="6">
        <dgm:presLayoutVars>
          <dgm:chMax val="0"/>
          <dgm:bulletEnabled/>
        </dgm:presLayoutVars>
      </dgm:prSet>
      <dgm:spPr/>
    </dgm:pt>
    <dgm:pt modelId="{D0D0BC66-8995-4F7E-A1D3-631E82D74B5B}" type="pres">
      <dgm:prSet presAssocID="{A671E949-2BF0-4634-8B17-52B0C7A2F814}" presName="Description" presStyleLbl="revTx" presStyleIdx="1" presStyleCnt="6">
        <dgm:presLayoutVars>
          <dgm:bulletEnabled/>
        </dgm:presLayoutVars>
      </dgm:prSet>
      <dgm:spPr/>
    </dgm:pt>
    <dgm:pt modelId="{16742D89-E781-4E85-A6CD-F05092D055B9}" type="pres">
      <dgm:prSet presAssocID="{0EEBB92B-BF48-4D1D-B718-9240972A2F80}" presName="sibTrans" presStyleLbl="sibTrans2D1" presStyleIdx="0" presStyleCnt="0"/>
      <dgm:spPr/>
    </dgm:pt>
    <dgm:pt modelId="{A278D2DB-7D84-4F69-8CBD-60A890F7BE1C}" type="pres">
      <dgm:prSet presAssocID="{D851BB51-D288-41FD-8CC3-32B27903C94A}" presName="Composite" presStyleCnt="0"/>
      <dgm:spPr/>
    </dgm:pt>
    <dgm:pt modelId="{582BF19A-5A7C-45F2-AADB-C6AD286802E4}" type="pres">
      <dgm:prSet presAssocID="{D851BB51-D288-41FD-8CC3-32B27903C94A}"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r="-8" b="-8"/>
          <a:stretch/>
        </a:blipFill>
      </dgm:spPr>
      <dgm:extLst>
        <a:ext uri="{E40237B7-FDA0-4F09-8148-C483321AD2D9}">
          <dgm14:cNvPr xmlns:dgm14="http://schemas.microsoft.com/office/drawing/2010/diagram" id="0" name="" descr="Peões com uma seta apontando para eles da bola de pressão elástica. Nem todas as pessoas (peões) são capazes de lidar com a pressão de qualquer forma"/>
        </a:ext>
      </dgm:extLst>
    </dgm:pt>
    <dgm:pt modelId="{A3778909-F3EC-40E2-B5CA-ACA0602EAB36}" type="pres">
      <dgm:prSet presAssocID="{D851BB51-D288-41FD-8CC3-32B27903C94A}" presName="Subtitle" presStyleLbl="revTx" presStyleIdx="2" presStyleCnt="6">
        <dgm:presLayoutVars>
          <dgm:chMax val="0"/>
          <dgm:bulletEnabled/>
        </dgm:presLayoutVars>
      </dgm:prSet>
      <dgm:spPr/>
    </dgm:pt>
    <dgm:pt modelId="{57ECE80A-6779-4540-AACB-BC80D83DD0C6}" type="pres">
      <dgm:prSet presAssocID="{D851BB51-D288-41FD-8CC3-32B27903C94A}" presName="Description" presStyleLbl="revTx" presStyleIdx="3" presStyleCnt="6">
        <dgm:presLayoutVars>
          <dgm:bulletEnabled/>
        </dgm:presLayoutVars>
      </dgm:prSet>
      <dgm:spPr/>
    </dgm:pt>
    <dgm:pt modelId="{0B5F4F2C-5C72-46E4-AFD9-1C0CEC6CB028}" type="pres">
      <dgm:prSet presAssocID="{FC897089-979C-47BF-9614-88B573B60482}" presName="sibTrans" presStyleLbl="sibTrans2D1" presStyleIdx="0" presStyleCnt="0"/>
      <dgm:spPr/>
    </dgm:pt>
    <dgm:pt modelId="{E7F4CC9C-5914-4642-9982-8006279376CC}" type="pres">
      <dgm:prSet presAssocID="{539A2954-D48B-4CB6-B32A-B781AAD950ED}" presName="Composite" presStyleCnt="0"/>
      <dgm:spPr/>
    </dgm:pt>
    <dgm:pt modelId="{6A48C31E-E6DC-4496-984A-4415BF7ECC89}" type="pres">
      <dgm:prSet presAssocID="{539A2954-D48B-4CB6-B32A-B781AAD950ED}"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t="2124" r="2" b="31127"/>
          <a:stretch/>
        </a:blipFill>
      </dgm:spPr>
      <dgm:extLst>
        <a:ext uri="{E40237B7-FDA0-4F09-8148-C483321AD2D9}">
          <dgm14:cNvPr xmlns:dgm14="http://schemas.microsoft.com/office/drawing/2010/diagram" id="0" name="" descr="Lâmpada incandescente e notas coloridas na mesa de madeira turquesa. Este arquivo é limpo e retocado."/>
        </a:ext>
      </dgm:extLst>
    </dgm:pt>
    <dgm:pt modelId="{E8FC4104-3FBE-49FF-8CD3-5E9BAE30AF3F}" type="pres">
      <dgm:prSet presAssocID="{539A2954-D48B-4CB6-B32A-B781AAD950ED}" presName="Subtitle" presStyleLbl="revTx" presStyleIdx="4" presStyleCnt="6">
        <dgm:presLayoutVars>
          <dgm:chMax val="0"/>
          <dgm:bulletEnabled/>
        </dgm:presLayoutVars>
      </dgm:prSet>
      <dgm:spPr/>
    </dgm:pt>
    <dgm:pt modelId="{DD7CF196-ABDA-48E8-B2E0-F3C15B47170D}" type="pres">
      <dgm:prSet presAssocID="{539A2954-D48B-4CB6-B32A-B781AAD950ED}" presName="Description" presStyleLbl="revTx" presStyleIdx="5" presStyleCnt="6">
        <dgm:presLayoutVars>
          <dgm:bulletEnabled/>
        </dgm:presLayoutVars>
      </dgm:prSet>
      <dgm:spPr/>
    </dgm:pt>
  </dgm:ptLst>
  <dgm:cxnLst>
    <dgm:cxn modelId="{5713B707-3D5C-4D86-B3E0-1DBDB68631D1}" type="presOf" srcId="{A671E949-2BF0-4634-8B17-52B0C7A2F814}" destId="{356BF98C-5BF6-4711-B910-F0758629227A}" srcOrd="0" destOrd="0" presId="urn:microsoft.com/office/officeart/2024/3/layout/verticalVisualTextBlock1"/>
    <dgm:cxn modelId="{244FFB0D-2ED0-41D1-A018-AF014A7D1531}" srcId="{4C6FA006-9B6C-4516-9C24-8E582068AD8A}" destId="{A671E949-2BF0-4634-8B17-52B0C7A2F814}" srcOrd="0" destOrd="0" parTransId="{34F13EB0-1866-4F70-98DF-0D2BA33B95FE}" sibTransId="{0EEBB92B-BF48-4D1D-B718-9240972A2F80}"/>
    <dgm:cxn modelId="{A2CD6220-358F-477C-AA05-9DD32C7D9224}" type="presOf" srcId="{FE42231D-77FE-4BD2-A442-ABE76DBC6796}" destId="{D0D0BC66-8995-4F7E-A1D3-631E82D74B5B}" srcOrd="0" destOrd="0" presId="urn:microsoft.com/office/officeart/2024/3/layout/verticalVisualTextBlock1"/>
    <dgm:cxn modelId="{949B222E-7B25-471A-A919-FF93E300C365}" srcId="{539A2954-D48B-4CB6-B32A-B781AAD950ED}" destId="{572F100D-EE64-437F-9B5D-75E1CCCDAD7E}" srcOrd="0" destOrd="0" parTransId="{699FDA5D-D1DB-41E2-A987-ACB87CF8B282}" sibTransId="{328E4037-3607-4C82-8FB5-6E2C49B4709B}"/>
    <dgm:cxn modelId="{97BD3344-D60A-4B38-A8BD-9190FEA0C2E3}" type="presOf" srcId="{572F100D-EE64-437F-9B5D-75E1CCCDAD7E}" destId="{DD7CF196-ABDA-48E8-B2E0-F3C15B47170D}" srcOrd="0" destOrd="0" presId="urn:microsoft.com/office/officeart/2024/3/layout/verticalVisualTextBlock1"/>
    <dgm:cxn modelId="{D85AB14E-AF06-4A1E-9428-CA63C6E618B9}" type="presOf" srcId="{4C6FA006-9B6C-4516-9C24-8E582068AD8A}" destId="{FF9534BE-E7DE-4441-AF65-7F0E890DA13C}" srcOrd="0" destOrd="0" presId="urn:microsoft.com/office/officeart/2024/3/layout/verticalVisualTextBlock1"/>
    <dgm:cxn modelId="{AA811F75-70B7-4EF5-AF4D-ADE36A78373C}" srcId="{A671E949-2BF0-4634-8B17-52B0C7A2F814}" destId="{FE42231D-77FE-4BD2-A442-ABE76DBC6796}" srcOrd="0" destOrd="0" parTransId="{2347635B-D151-43B3-965B-C2D9DC4A03AB}" sibTransId="{2D6E2282-83FC-4601-946D-AB5C306640B5}"/>
    <dgm:cxn modelId="{68508E80-9BEC-4211-9A2B-916B8D6CE7D4}" srcId="{4C6FA006-9B6C-4516-9C24-8E582068AD8A}" destId="{D851BB51-D288-41FD-8CC3-32B27903C94A}" srcOrd="1" destOrd="0" parTransId="{24851BB4-1E80-4093-8958-807EAFFB6538}" sibTransId="{FC897089-979C-47BF-9614-88B573B60482}"/>
    <dgm:cxn modelId="{DC60F192-822F-4FA8-93B9-52D9146823FF}" srcId="{D851BB51-D288-41FD-8CC3-32B27903C94A}" destId="{72F75102-C166-49ED-83EA-238FB0F08724}" srcOrd="0" destOrd="0" parTransId="{CA76DAA3-B0ED-4437-A452-E05FF6275F0D}" sibTransId="{AE9FC05B-68AA-41E4-AFA2-672B56B29E96}"/>
    <dgm:cxn modelId="{C2E08EAE-F7FD-47D0-AF69-A490F0C1C650}" type="presOf" srcId="{0EEBB92B-BF48-4D1D-B718-9240972A2F80}" destId="{16742D89-E781-4E85-A6CD-F05092D055B9}" srcOrd="0" destOrd="0" presId="urn:microsoft.com/office/officeart/2024/3/layout/verticalVisualTextBlock1"/>
    <dgm:cxn modelId="{F72A2AE9-C51D-41B3-A49F-13080998561B}" srcId="{4C6FA006-9B6C-4516-9C24-8E582068AD8A}" destId="{539A2954-D48B-4CB6-B32A-B781AAD950ED}" srcOrd="2" destOrd="0" parTransId="{6F8FE485-8C9F-47CA-BA8A-18DFA07723A8}" sibTransId="{13A0EC13-C56B-4F8A-A7E0-E0A035844D0F}"/>
    <dgm:cxn modelId="{AC2432F1-57B7-41A3-B407-7D2C28EA8386}" type="presOf" srcId="{FC897089-979C-47BF-9614-88B573B60482}" destId="{0B5F4F2C-5C72-46E4-AFD9-1C0CEC6CB028}" srcOrd="0" destOrd="0" presId="urn:microsoft.com/office/officeart/2024/3/layout/verticalVisualTextBlock1"/>
    <dgm:cxn modelId="{1A05E4F8-E281-4D53-AE52-1AA2EB046DC6}" type="presOf" srcId="{72F75102-C166-49ED-83EA-238FB0F08724}" destId="{57ECE80A-6779-4540-AACB-BC80D83DD0C6}" srcOrd="0" destOrd="0" presId="urn:microsoft.com/office/officeart/2024/3/layout/verticalVisualTextBlock1"/>
    <dgm:cxn modelId="{CA8E0DF9-88AC-474A-BB7D-C0695DB3756F}" type="presOf" srcId="{539A2954-D48B-4CB6-B32A-B781AAD950ED}" destId="{E8FC4104-3FBE-49FF-8CD3-5E9BAE30AF3F}" srcOrd="0" destOrd="0" presId="urn:microsoft.com/office/officeart/2024/3/layout/verticalVisualTextBlock1"/>
    <dgm:cxn modelId="{D6485EFE-9823-477E-88CF-0861598FCCDE}" type="presOf" srcId="{D851BB51-D288-41FD-8CC3-32B27903C94A}" destId="{A3778909-F3EC-40E2-B5CA-ACA0602EAB36}" srcOrd="0" destOrd="0" presId="urn:microsoft.com/office/officeart/2024/3/layout/verticalVisualTextBlock1"/>
    <dgm:cxn modelId="{42AEE829-4D52-4397-91DD-A805C048C669}" type="presParOf" srcId="{FF9534BE-E7DE-4441-AF65-7F0E890DA13C}" destId="{8D6E463A-D79C-4BAD-B600-7791F5EC2F05}" srcOrd="0" destOrd="0" presId="urn:microsoft.com/office/officeart/2024/3/layout/verticalVisualTextBlock1"/>
    <dgm:cxn modelId="{28B8D9EB-4A75-4333-B619-A7DA4AFF70BA}" type="presParOf" srcId="{8D6E463A-D79C-4BAD-B600-7791F5EC2F05}" destId="{7FB43B84-C433-4327-93EE-639B18D21C73}" srcOrd="0" destOrd="0" presId="urn:microsoft.com/office/officeart/2024/3/layout/verticalVisualTextBlock1"/>
    <dgm:cxn modelId="{7F0C532F-62C5-49D2-B560-23BA895647E7}" type="presParOf" srcId="{8D6E463A-D79C-4BAD-B600-7791F5EC2F05}" destId="{356BF98C-5BF6-4711-B910-F0758629227A}" srcOrd="1" destOrd="0" presId="urn:microsoft.com/office/officeart/2024/3/layout/verticalVisualTextBlock1"/>
    <dgm:cxn modelId="{55C71D90-D8E4-4072-BF82-D27C3915F8E4}" type="presParOf" srcId="{8D6E463A-D79C-4BAD-B600-7791F5EC2F05}" destId="{D0D0BC66-8995-4F7E-A1D3-631E82D74B5B}" srcOrd="2" destOrd="0" presId="urn:microsoft.com/office/officeart/2024/3/layout/verticalVisualTextBlock1"/>
    <dgm:cxn modelId="{0525A367-DD23-41C9-BBDF-104FC339BB00}" type="presParOf" srcId="{FF9534BE-E7DE-4441-AF65-7F0E890DA13C}" destId="{16742D89-E781-4E85-A6CD-F05092D055B9}" srcOrd="1" destOrd="0" presId="urn:microsoft.com/office/officeart/2024/3/layout/verticalVisualTextBlock1"/>
    <dgm:cxn modelId="{F29A01FF-3184-4350-AD83-CD0AAD2E8C46}" type="presParOf" srcId="{FF9534BE-E7DE-4441-AF65-7F0E890DA13C}" destId="{A278D2DB-7D84-4F69-8CBD-60A890F7BE1C}" srcOrd="2" destOrd="0" presId="urn:microsoft.com/office/officeart/2024/3/layout/verticalVisualTextBlock1"/>
    <dgm:cxn modelId="{8283B21A-4899-4E77-85B4-82490ED344E0}" type="presParOf" srcId="{A278D2DB-7D84-4F69-8CBD-60A890F7BE1C}" destId="{582BF19A-5A7C-45F2-AADB-C6AD286802E4}" srcOrd="0" destOrd="0" presId="urn:microsoft.com/office/officeart/2024/3/layout/verticalVisualTextBlock1"/>
    <dgm:cxn modelId="{D74A69AB-EA03-489C-80F0-5A160311EE25}" type="presParOf" srcId="{A278D2DB-7D84-4F69-8CBD-60A890F7BE1C}" destId="{A3778909-F3EC-40E2-B5CA-ACA0602EAB36}" srcOrd="1" destOrd="0" presId="urn:microsoft.com/office/officeart/2024/3/layout/verticalVisualTextBlock1"/>
    <dgm:cxn modelId="{ECA5F6B8-5584-4AA9-8481-675916002E21}" type="presParOf" srcId="{A278D2DB-7D84-4F69-8CBD-60A890F7BE1C}" destId="{57ECE80A-6779-4540-AACB-BC80D83DD0C6}" srcOrd="2" destOrd="0" presId="urn:microsoft.com/office/officeart/2024/3/layout/verticalVisualTextBlock1"/>
    <dgm:cxn modelId="{0869536B-5CCE-4C33-B1AE-5FC5D8A73C2E}" type="presParOf" srcId="{FF9534BE-E7DE-4441-AF65-7F0E890DA13C}" destId="{0B5F4F2C-5C72-46E4-AFD9-1C0CEC6CB028}" srcOrd="3" destOrd="0" presId="urn:microsoft.com/office/officeart/2024/3/layout/verticalVisualTextBlock1"/>
    <dgm:cxn modelId="{845C4E9A-3279-44A7-8B98-7F062FA43583}" type="presParOf" srcId="{FF9534BE-E7DE-4441-AF65-7F0E890DA13C}" destId="{E7F4CC9C-5914-4642-9982-8006279376CC}" srcOrd="4" destOrd="0" presId="urn:microsoft.com/office/officeart/2024/3/layout/verticalVisualTextBlock1"/>
    <dgm:cxn modelId="{9C0DB7FE-6933-4B1F-B607-D1F0324D287C}" type="presParOf" srcId="{E7F4CC9C-5914-4642-9982-8006279376CC}" destId="{6A48C31E-E6DC-4496-984A-4415BF7ECC89}" srcOrd="0" destOrd="0" presId="urn:microsoft.com/office/officeart/2024/3/layout/verticalVisualTextBlock1"/>
    <dgm:cxn modelId="{310B8995-02CC-4852-A372-74C3F9BDF4E8}" type="presParOf" srcId="{E7F4CC9C-5914-4642-9982-8006279376CC}" destId="{E8FC4104-3FBE-49FF-8CD3-5E9BAE30AF3F}" srcOrd="1" destOrd="0" presId="urn:microsoft.com/office/officeart/2024/3/layout/verticalVisualTextBlock1"/>
    <dgm:cxn modelId="{F4BD885A-E256-4C26-B0A9-72CD5FA32411}" type="presParOf" srcId="{E7F4CC9C-5914-4642-9982-8006279376CC}" destId="{DD7CF196-ABDA-48E8-B2E0-F3C15B47170D}"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BA123F5-0842-4680-913C-33D99EA94E49}"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pt-BR"/>
        </a:p>
      </dgm:t>
    </dgm:pt>
    <dgm:pt modelId="{4B3860A7-16AB-4CC3-A34E-C19A32FA7A37}">
      <dgm:prSet/>
      <dgm:spPr/>
      <dgm:t>
        <a:bodyPr/>
        <a:lstStyle/>
        <a:p>
          <a:pPr>
            <a:lnSpc>
              <a:spcPct val="100000"/>
            </a:lnSpc>
            <a:defRPr b="1"/>
          </a:pPr>
          <a:r>
            <a:rPr lang="pt-BR"/>
            <a:t>Análise SWOT</a:t>
          </a:r>
        </a:p>
      </dgm:t>
    </dgm:pt>
    <dgm:pt modelId="{0040CE24-4E40-4B27-8A54-9A4CE0FBFA63}" type="parTrans" cxnId="{5B47D1C8-7F7B-4D65-9A96-34AE51E58551}">
      <dgm:prSet/>
      <dgm:spPr/>
      <dgm:t>
        <a:bodyPr/>
        <a:lstStyle/>
        <a:p>
          <a:endParaRPr lang="pt-BR"/>
        </a:p>
      </dgm:t>
    </dgm:pt>
    <dgm:pt modelId="{48029932-9FA4-49E1-8D4A-164B216D75A1}" type="sibTrans" cxnId="{5B47D1C8-7F7B-4D65-9A96-34AE51E58551}">
      <dgm:prSet/>
      <dgm:spPr/>
      <dgm:t>
        <a:bodyPr/>
        <a:lstStyle/>
        <a:p>
          <a:pPr>
            <a:lnSpc>
              <a:spcPct val="100000"/>
            </a:lnSpc>
            <a:defRPr b="1"/>
          </a:pPr>
          <a:endParaRPr lang="pt-BR"/>
        </a:p>
      </dgm:t>
    </dgm:pt>
    <dgm:pt modelId="{AD77CEC9-8188-4FF8-99C7-915FA56CF2CF}">
      <dgm:prSet/>
      <dgm:spPr/>
      <dgm:t>
        <a:bodyPr/>
        <a:lstStyle/>
        <a:p>
          <a:pPr>
            <a:lnSpc>
              <a:spcPct val="100000"/>
            </a:lnSpc>
          </a:pPr>
          <a:r>
            <a:rPr lang="pt-BR"/>
            <a:t>A análise SWOT ajuda a identificar forças, fraquezas, oportunidades e ameaças, apoiando decisões estratégicas para a melhoria contínua.</a:t>
          </a:r>
        </a:p>
      </dgm:t>
    </dgm:pt>
    <dgm:pt modelId="{3FCAAC6D-7B61-47AE-912C-2089ED683EC4}" type="parTrans" cxnId="{178FC5C5-EA61-4833-B13F-76F88B77F9EB}">
      <dgm:prSet/>
      <dgm:spPr/>
      <dgm:t>
        <a:bodyPr/>
        <a:lstStyle/>
        <a:p>
          <a:endParaRPr lang="pt-BR"/>
        </a:p>
      </dgm:t>
    </dgm:pt>
    <dgm:pt modelId="{FFA51F70-03C0-4B4D-85B9-4B831E888032}" type="sibTrans" cxnId="{178FC5C5-EA61-4833-B13F-76F88B77F9EB}">
      <dgm:prSet/>
      <dgm:spPr/>
      <dgm:t>
        <a:bodyPr/>
        <a:lstStyle/>
        <a:p>
          <a:endParaRPr lang="pt-BR"/>
        </a:p>
      </dgm:t>
    </dgm:pt>
    <dgm:pt modelId="{E63B21C0-3282-4B9A-A528-FF445CBDA973}">
      <dgm:prSet/>
      <dgm:spPr/>
      <dgm:t>
        <a:bodyPr/>
        <a:lstStyle/>
        <a:p>
          <a:pPr>
            <a:lnSpc>
              <a:spcPct val="100000"/>
            </a:lnSpc>
            <a:defRPr b="1"/>
          </a:pPr>
          <a:r>
            <a:rPr lang="pt-BR"/>
            <a:t>Gráficos de Controle</a:t>
          </a:r>
        </a:p>
      </dgm:t>
    </dgm:pt>
    <dgm:pt modelId="{F8930CE1-71A7-40CD-BD16-1D096B99EB05}" type="parTrans" cxnId="{DECC3061-E495-4ADD-8B55-BC484E62A15F}">
      <dgm:prSet/>
      <dgm:spPr/>
      <dgm:t>
        <a:bodyPr/>
        <a:lstStyle/>
        <a:p>
          <a:endParaRPr lang="pt-BR"/>
        </a:p>
      </dgm:t>
    </dgm:pt>
    <dgm:pt modelId="{E8F63D5B-E22F-4CB0-8177-525B81110BCA}" type="sibTrans" cxnId="{DECC3061-E495-4ADD-8B55-BC484E62A15F}">
      <dgm:prSet/>
      <dgm:spPr/>
      <dgm:t>
        <a:bodyPr/>
        <a:lstStyle/>
        <a:p>
          <a:pPr>
            <a:lnSpc>
              <a:spcPct val="100000"/>
            </a:lnSpc>
            <a:defRPr b="1"/>
          </a:pPr>
          <a:endParaRPr lang="pt-BR"/>
        </a:p>
      </dgm:t>
    </dgm:pt>
    <dgm:pt modelId="{472D4D9E-5544-49A9-B279-D3F2131EFCBC}">
      <dgm:prSet/>
      <dgm:spPr/>
      <dgm:t>
        <a:bodyPr/>
        <a:lstStyle/>
        <a:p>
          <a:pPr>
            <a:lnSpc>
              <a:spcPct val="100000"/>
            </a:lnSpc>
          </a:pPr>
          <a:r>
            <a:rPr lang="pt-BR"/>
            <a:t>Os gráficos de controle são ferramentas essenciais para monitorar processos e garantir que eles permaneçam estáveis e sob controle.</a:t>
          </a:r>
        </a:p>
      </dgm:t>
    </dgm:pt>
    <dgm:pt modelId="{25FA76EC-7C36-43A3-8C39-EC676DF1ACA9}" type="parTrans" cxnId="{3A384923-2FEE-4A14-AFA9-6CE86C9F27B7}">
      <dgm:prSet/>
      <dgm:spPr/>
      <dgm:t>
        <a:bodyPr/>
        <a:lstStyle/>
        <a:p>
          <a:endParaRPr lang="pt-BR"/>
        </a:p>
      </dgm:t>
    </dgm:pt>
    <dgm:pt modelId="{9F89A937-C3B3-4801-9DB1-889E12E28528}" type="sibTrans" cxnId="{3A384923-2FEE-4A14-AFA9-6CE86C9F27B7}">
      <dgm:prSet/>
      <dgm:spPr/>
      <dgm:t>
        <a:bodyPr/>
        <a:lstStyle/>
        <a:p>
          <a:endParaRPr lang="pt-BR"/>
        </a:p>
      </dgm:t>
    </dgm:pt>
    <dgm:pt modelId="{59E223A6-9F06-4886-8C16-1DCFA56D31C4}">
      <dgm:prSet/>
      <dgm:spPr/>
      <dgm:t>
        <a:bodyPr/>
        <a:lstStyle/>
        <a:p>
          <a:pPr>
            <a:lnSpc>
              <a:spcPct val="100000"/>
            </a:lnSpc>
            <a:defRPr b="1"/>
          </a:pPr>
          <a:r>
            <a:rPr lang="pt-BR"/>
            <a:t>Diagramas de Causa e Efeito</a:t>
          </a:r>
        </a:p>
      </dgm:t>
    </dgm:pt>
    <dgm:pt modelId="{C58E4C4F-3E2F-4620-B993-5197AD53689C}" type="parTrans" cxnId="{4C568086-EB65-4ED5-A84C-8A80038419A7}">
      <dgm:prSet/>
      <dgm:spPr/>
      <dgm:t>
        <a:bodyPr/>
        <a:lstStyle/>
        <a:p>
          <a:endParaRPr lang="pt-BR"/>
        </a:p>
      </dgm:t>
    </dgm:pt>
    <dgm:pt modelId="{D6C8DD68-813E-4E6E-9F0E-075533F02D87}" type="sibTrans" cxnId="{4C568086-EB65-4ED5-A84C-8A80038419A7}">
      <dgm:prSet/>
      <dgm:spPr/>
      <dgm:t>
        <a:bodyPr/>
        <a:lstStyle/>
        <a:p>
          <a:endParaRPr lang="pt-BR"/>
        </a:p>
      </dgm:t>
    </dgm:pt>
    <dgm:pt modelId="{16B67EFE-A22A-4999-8970-031AEB835BA8}">
      <dgm:prSet/>
      <dgm:spPr/>
      <dgm:t>
        <a:bodyPr/>
        <a:lstStyle/>
        <a:p>
          <a:pPr>
            <a:lnSpc>
              <a:spcPct val="100000"/>
            </a:lnSpc>
          </a:pPr>
          <a:r>
            <a:rPr lang="pt-BR"/>
            <a:t>Os diagramas de causa e efeito ajudam a identificar as causas principais de problemas, facilitando a busca por soluções eficazes.</a:t>
          </a:r>
        </a:p>
      </dgm:t>
    </dgm:pt>
    <dgm:pt modelId="{C5B0DA17-4987-4C40-9722-9B7769C0E0B7}" type="parTrans" cxnId="{4F783F9B-EC11-44B7-A47A-1701C9A6E562}">
      <dgm:prSet/>
      <dgm:spPr/>
      <dgm:t>
        <a:bodyPr/>
        <a:lstStyle/>
        <a:p>
          <a:endParaRPr lang="pt-BR"/>
        </a:p>
      </dgm:t>
    </dgm:pt>
    <dgm:pt modelId="{9C48866F-C976-4C1D-86B7-326E5B8FBCC2}" type="sibTrans" cxnId="{4F783F9B-EC11-44B7-A47A-1701C9A6E562}">
      <dgm:prSet/>
      <dgm:spPr/>
      <dgm:t>
        <a:bodyPr/>
        <a:lstStyle/>
        <a:p>
          <a:endParaRPr lang="pt-BR"/>
        </a:p>
      </dgm:t>
    </dgm:pt>
    <dgm:pt modelId="{FEBBA065-520B-477B-8382-18FBF4761C25}" type="pres">
      <dgm:prSet presAssocID="{CBA123F5-0842-4680-913C-33D99EA94E49}" presName="Root" presStyleCnt="0">
        <dgm:presLayoutVars>
          <dgm:dir/>
          <dgm:resizeHandles val="exact"/>
        </dgm:presLayoutVars>
      </dgm:prSet>
      <dgm:spPr/>
    </dgm:pt>
    <dgm:pt modelId="{DF56038C-D6C9-4538-9451-4C5E326AF5F3}" type="pres">
      <dgm:prSet presAssocID="{4B3860A7-16AB-4CC3-A34E-C19A32FA7A37}" presName="Composite" presStyleCnt="0"/>
      <dgm:spPr/>
    </dgm:pt>
    <dgm:pt modelId="{46F65DE4-BDFC-44B5-92AD-EEA6EBE62D88}" type="pres">
      <dgm:prSet presAssocID="{4B3860A7-16AB-4CC3-A34E-C19A32FA7A37}"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r="-8" b="-8"/>
          <a:stretch/>
        </a:blipFill>
      </dgm:spPr>
      <dgm:extLst>
        <a:ext uri="{E40237B7-FDA0-4F09-8148-C483321AD2D9}">
          <dgm14:cNvPr xmlns:dgm14="http://schemas.microsoft.com/office/drawing/2010/diagram" id="0" name="" descr="Cabeça de quebra-cabeça de resposta de solução de problema"/>
        </a:ext>
      </dgm:extLst>
    </dgm:pt>
    <dgm:pt modelId="{78BF4D69-B816-4729-A391-BB80E865A983}" type="pres">
      <dgm:prSet presAssocID="{4B3860A7-16AB-4CC3-A34E-C19A32FA7A37}" presName="Subtitle" presStyleLbl="revTx" presStyleIdx="0" presStyleCnt="6">
        <dgm:presLayoutVars>
          <dgm:chMax val="0"/>
          <dgm:bulletEnabled/>
        </dgm:presLayoutVars>
      </dgm:prSet>
      <dgm:spPr/>
    </dgm:pt>
    <dgm:pt modelId="{7A9EBFD9-9E79-4D54-903D-0F0DFF22D944}" type="pres">
      <dgm:prSet presAssocID="{4B3860A7-16AB-4CC3-A34E-C19A32FA7A37}" presName="Description" presStyleLbl="revTx" presStyleIdx="1" presStyleCnt="6">
        <dgm:presLayoutVars>
          <dgm:bulletEnabled/>
        </dgm:presLayoutVars>
      </dgm:prSet>
      <dgm:spPr/>
    </dgm:pt>
    <dgm:pt modelId="{4116EED7-9D74-4BC1-82FF-62284A2BD787}" type="pres">
      <dgm:prSet presAssocID="{48029932-9FA4-49E1-8D4A-164B216D75A1}" presName="sibTrans" presStyleLbl="sibTrans2D1" presStyleIdx="0" presStyleCnt="0"/>
      <dgm:spPr/>
    </dgm:pt>
    <dgm:pt modelId="{47880EB2-84C6-4FCD-9BE3-5214C1EDDF5B}" type="pres">
      <dgm:prSet presAssocID="{E63B21C0-3282-4B9A-A528-FF445CBDA973}" presName="Composite" presStyleCnt="0"/>
      <dgm:spPr/>
    </dgm:pt>
    <dgm:pt modelId="{94C49255-A05F-4C58-9234-B53846689CC0}" type="pres">
      <dgm:prSet presAssocID="{E63B21C0-3282-4B9A-A528-FF445CBDA973}"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5358" r="22141" b="-3"/>
          <a:stretch/>
        </a:blipFill>
      </dgm:spPr>
      <dgm:extLst>
        <a:ext uri="{E40237B7-FDA0-4F09-8148-C483321AD2D9}">
          <dgm14:cNvPr xmlns:dgm14="http://schemas.microsoft.com/office/drawing/2010/diagram" id="0" name="" descr="Gráficos financeiros em uma tela escura"/>
        </a:ext>
      </dgm:extLst>
    </dgm:pt>
    <dgm:pt modelId="{79592D5E-2328-4E51-923C-C877E2EE6237}" type="pres">
      <dgm:prSet presAssocID="{E63B21C0-3282-4B9A-A528-FF445CBDA973}" presName="Subtitle" presStyleLbl="revTx" presStyleIdx="2" presStyleCnt="6">
        <dgm:presLayoutVars>
          <dgm:chMax val="0"/>
          <dgm:bulletEnabled/>
        </dgm:presLayoutVars>
      </dgm:prSet>
      <dgm:spPr/>
    </dgm:pt>
    <dgm:pt modelId="{FD628C53-2C23-4561-8D3E-256E5D546CBE}" type="pres">
      <dgm:prSet presAssocID="{E63B21C0-3282-4B9A-A528-FF445CBDA973}" presName="Description" presStyleLbl="revTx" presStyleIdx="3" presStyleCnt="6">
        <dgm:presLayoutVars>
          <dgm:bulletEnabled/>
        </dgm:presLayoutVars>
      </dgm:prSet>
      <dgm:spPr/>
    </dgm:pt>
    <dgm:pt modelId="{A761F846-6DAB-42FF-AE73-D58FFE4B8501}" type="pres">
      <dgm:prSet presAssocID="{E8F63D5B-E22F-4CB0-8177-525B81110BCA}" presName="sibTrans" presStyleLbl="sibTrans2D1" presStyleIdx="0" presStyleCnt="0"/>
      <dgm:spPr/>
    </dgm:pt>
    <dgm:pt modelId="{1678E1A8-11FB-40A9-80BF-5DE07A5B1084}" type="pres">
      <dgm:prSet presAssocID="{59E223A6-9F06-4886-8C16-1DCFA56D31C4}" presName="Composite" presStyleCnt="0"/>
      <dgm:spPr/>
    </dgm:pt>
    <dgm:pt modelId="{644EDDF0-0911-41DD-BF1F-452B09FE7859}" type="pres">
      <dgm:prSet presAssocID="{59E223A6-9F06-4886-8C16-1DCFA56D31C4}"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23539" r="23709" b="-4"/>
          <a:stretch/>
        </a:blipFill>
      </dgm:spPr>
      <dgm:extLst>
        <a:ext uri="{E40237B7-FDA0-4F09-8148-C483321AD2D9}">
          <dgm14:cNvPr xmlns:dgm14="http://schemas.microsoft.com/office/drawing/2010/diagram" id="0" name="" descr="3D rendeu parte de uma cadeia de DNA em um fundo preto com um espaço de cópia para projetos científicos"/>
        </a:ext>
      </dgm:extLst>
    </dgm:pt>
    <dgm:pt modelId="{F9B91884-A672-4A94-8F63-CFF104B6DABB}" type="pres">
      <dgm:prSet presAssocID="{59E223A6-9F06-4886-8C16-1DCFA56D31C4}" presName="Subtitle" presStyleLbl="revTx" presStyleIdx="4" presStyleCnt="6">
        <dgm:presLayoutVars>
          <dgm:chMax val="0"/>
          <dgm:bulletEnabled/>
        </dgm:presLayoutVars>
      </dgm:prSet>
      <dgm:spPr/>
    </dgm:pt>
    <dgm:pt modelId="{C0D4393E-3C40-4D8D-A5F0-CE62728DC9F8}" type="pres">
      <dgm:prSet presAssocID="{59E223A6-9F06-4886-8C16-1DCFA56D31C4}" presName="Description" presStyleLbl="revTx" presStyleIdx="5" presStyleCnt="6">
        <dgm:presLayoutVars>
          <dgm:bulletEnabled/>
        </dgm:presLayoutVars>
      </dgm:prSet>
      <dgm:spPr/>
    </dgm:pt>
  </dgm:ptLst>
  <dgm:cxnLst>
    <dgm:cxn modelId="{4A83A719-15B6-4C35-8507-0DE528270C16}" type="presOf" srcId="{CBA123F5-0842-4680-913C-33D99EA94E49}" destId="{FEBBA065-520B-477B-8382-18FBF4761C25}" srcOrd="0" destOrd="0" presId="urn:microsoft.com/office/officeart/2024/3/layout/verticalVisualTextBlock1"/>
    <dgm:cxn modelId="{3A384923-2FEE-4A14-AFA9-6CE86C9F27B7}" srcId="{E63B21C0-3282-4B9A-A528-FF445CBDA973}" destId="{472D4D9E-5544-49A9-B279-D3F2131EFCBC}" srcOrd="0" destOrd="0" parTransId="{25FA76EC-7C36-43A3-8C39-EC676DF1ACA9}" sibTransId="{9F89A937-C3B3-4801-9DB1-889E12E28528}"/>
    <dgm:cxn modelId="{809B0F5B-BFFB-4932-8939-6A93736F2064}" type="presOf" srcId="{16B67EFE-A22A-4999-8970-031AEB835BA8}" destId="{C0D4393E-3C40-4D8D-A5F0-CE62728DC9F8}" srcOrd="0" destOrd="0" presId="urn:microsoft.com/office/officeart/2024/3/layout/verticalVisualTextBlock1"/>
    <dgm:cxn modelId="{DECC3061-E495-4ADD-8B55-BC484E62A15F}" srcId="{CBA123F5-0842-4680-913C-33D99EA94E49}" destId="{E63B21C0-3282-4B9A-A528-FF445CBDA973}" srcOrd="1" destOrd="0" parTransId="{F8930CE1-71A7-40CD-BD16-1D096B99EB05}" sibTransId="{E8F63D5B-E22F-4CB0-8177-525B81110BCA}"/>
    <dgm:cxn modelId="{029DD163-8D4C-44CF-902C-33DB3B76D8DC}" type="presOf" srcId="{E63B21C0-3282-4B9A-A528-FF445CBDA973}" destId="{79592D5E-2328-4E51-923C-C877E2EE6237}" srcOrd="0" destOrd="0" presId="urn:microsoft.com/office/officeart/2024/3/layout/verticalVisualTextBlock1"/>
    <dgm:cxn modelId="{F264976F-A88F-4DE3-986D-8285CE6B555B}" type="presOf" srcId="{E8F63D5B-E22F-4CB0-8177-525B81110BCA}" destId="{A761F846-6DAB-42FF-AE73-D58FFE4B8501}" srcOrd="0" destOrd="0" presId="urn:microsoft.com/office/officeart/2024/3/layout/verticalVisualTextBlock1"/>
    <dgm:cxn modelId="{0EC53A76-2F0E-4DAD-ACB1-718CE3BF2901}" type="presOf" srcId="{AD77CEC9-8188-4FF8-99C7-915FA56CF2CF}" destId="{7A9EBFD9-9E79-4D54-903D-0F0DFF22D944}" srcOrd="0" destOrd="0" presId="urn:microsoft.com/office/officeart/2024/3/layout/verticalVisualTextBlock1"/>
    <dgm:cxn modelId="{4C568086-EB65-4ED5-A84C-8A80038419A7}" srcId="{CBA123F5-0842-4680-913C-33D99EA94E49}" destId="{59E223A6-9F06-4886-8C16-1DCFA56D31C4}" srcOrd="2" destOrd="0" parTransId="{C58E4C4F-3E2F-4620-B993-5197AD53689C}" sibTransId="{D6C8DD68-813E-4E6E-9F0E-075533F02D87}"/>
    <dgm:cxn modelId="{A2CC788F-EE1E-406B-8DCD-54DF668CCC48}" type="presOf" srcId="{48029932-9FA4-49E1-8D4A-164B216D75A1}" destId="{4116EED7-9D74-4BC1-82FF-62284A2BD787}" srcOrd="0" destOrd="0" presId="urn:microsoft.com/office/officeart/2024/3/layout/verticalVisualTextBlock1"/>
    <dgm:cxn modelId="{58ED6190-030B-4427-9970-3EB2648D5706}" type="presOf" srcId="{472D4D9E-5544-49A9-B279-D3F2131EFCBC}" destId="{FD628C53-2C23-4561-8D3E-256E5D546CBE}" srcOrd="0" destOrd="0" presId="urn:microsoft.com/office/officeart/2024/3/layout/verticalVisualTextBlock1"/>
    <dgm:cxn modelId="{4F783F9B-EC11-44B7-A47A-1701C9A6E562}" srcId="{59E223A6-9F06-4886-8C16-1DCFA56D31C4}" destId="{16B67EFE-A22A-4999-8970-031AEB835BA8}" srcOrd="0" destOrd="0" parTransId="{C5B0DA17-4987-4C40-9722-9B7769C0E0B7}" sibTransId="{9C48866F-C976-4C1D-86B7-326E5B8FBCC2}"/>
    <dgm:cxn modelId="{D38D9E9E-52ED-4FD6-8C1B-838C81156981}" type="presOf" srcId="{59E223A6-9F06-4886-8C16-1DCFA56D31C4}" destId="{F9B91884-A672-4A94-8F63-CFF104B6DABB}" srcOrd="0" destOrd="0" presId="urn:microsoft.com/office/officeart/2024/3/layout/verticalVisualTextBlock1"/>
    <dgm:cxn modelId="{8D9144AD-9A14-4C0C-9103-8315A948A163}" type="presOf" srcId="{4B3860A7-16AB-4CC3-A34E-C19A32FA7A37}" destId="{78BF4D69-B816-4729-A391-BB80E865A983}" srcOrd="0" destOrd="0" presId="urn:microsoft.com/office/officeart/2024/3/layout/verticalVisualTextBlock1"/>
    <dgm:cxn modelId="{178FC5C5-EA61-4833-B13F-76F88B77F9EB}" srcId="{4B3860A7-16AB-4CC3-A34E-C19A32FA7A37}" destId="{AD77CEC9-8188-4FF8-99C7-915FA56CF2CF}" srcOrd="0" destOrd="0" parTransId="{3FCAAC6D-7B61-47AE-912C-2089ED683EC4}" sibTransId="{FFA51F70-03C0-4B4D-85B9-4B831E888032}"/>
    <dgm:cxn modelId="{5B47D1C8-7F7B-4D65-9A96-34AE51E58551}" srcId="{CBA123F5-0842-4680-913C-33D99EA94E49}" destId="{4B3860A7-16AB-4CC3-A34E-C19A32FA7A37}" srcOrd="0" destOrd="0" parTransId="{0040CE24-4E40-4B27-8A54-9A4CE0FBFA63}" sibTransId="{48029932-9FA4-49E1-8D4A-164B216D75A1}"/>
    <dgm:cxn modelId="{3ACB20DA-1EA3-48DC-80DE-0C404005C816}" type="presParOf" srcId="{FEBBA065-520B-477B-8382-18FBF4761C25}" destId="{DF56038C-D6C9-4538-9451-4C5E326AF5F3}" srcOrd="0" destOrd="0" presId="urn:microsoft.com/office/officeart/2024/3/layout/verticalVisualTextBlock1"/>
    <dgm:cxn modelId="{C908DC9A-26D4-4DE4-9FF8-4B30F5FE6C13}" type="presParOf" srcId="{DF56038C-D6C9-4538-9451-4C5E326AF5F3}" destId="{46F65DE4-BDFC-44B5-92AD-EEA6EBE62D88}" srcOrd="0" destOrd="0" presId="urn:microsoft.com/office/officeart/2024/3/layout/verticalVisualTextBlock1"/>
    <dgm:cxn modelId="{4B4D86E6-EBF5-4404-AA87-D5F384DD12E9}" type="presParOf" srcId="{DF56038C-D6C9-4538-9451-4C5E326AF5F3}" destId="{78BF4D69-B816-4729-A391-BB80E865A983}" srcOrd="1" destOrd="0" presId="urn:microsoft.com/office/officeart/2024/3/layout/verticalVisualTextBlock1"/>
    <dgm:cxn modelId="{A53DA8A2-4337-4CB2-84D9-05BC87BDA366}" type="presParOf" srcId="{DF56038C-D6C9-4538-9451-4C5E326AF5F3}" destId="{7A9EBFD9-9E79-4D54-903D-0F0DFF22D944}" srcOrd="2" destOrd="0" presId="urn:microsoft.com/office/officeart/2024/3/layout/verticalVisualTextBlock1"/>
    <dgm:cxn modelId="{35F00F55-6419-4096-8195-9BFCBA17E000}" type="presParOf" srcId="{FEBBA065-520B-477B-8382-18FBF4761C25}" destId="{4116EED7-9D74-4BC1-82FF-62284A2BD787}" srcOrd="1" destOrd="0" presId="urn:microsoft.com/office/officeart/2024/3/layout/verticalVisualTextBlock1"/>
    <dgm:cxn modelId="{CB469345-7859-40C5-9AA3-BC2868D53203}" type="presParOf" srcId="{FEBBA065-520B-477B-8382-18FBF4761C25}" destId="{47880EB2-84C6-4FCD-9BE3-5214C1EDDF5B}" srcOrd="2" destOrd="0" presId="urn:microsoft.com/office/officeart/2024/3/layout/verticalVisualTextBlock1"/>
    <dgm:cxn modelId="{AE2B8C3E-C62E-4F50-9023-53BAEF593730}" type="presParOf" srcId="{47880EB2-84C6-4FCD-9BE3-5214C1EDDF5B}" destId="{94C49255-A05F-4C58-9234-B53846689CC0}" srcOrd="0" destOrd="0" presId="urn:microsoft.com/office/officeart/2024/3/layout/verticalVisualTextBlock1"/>
    <dgm:cxn modelId="{FBA82435-2B1D-4032-95FC-2C2CF8628FF1}" type="presParOf" srcId="{47880EB2-84C6-4FCD-9BE3-5214C1EDDF5B}" destId="{79592D5E-2328-4E51-923C-C877E2EE6237}" srcOrd="1" destOrd="0" presId="urn:microsoft.com/office/officeart/2024/3/layout/verticalVisualTextBlock1"/>
    <dgm:cxn modelId="{9BF5A2EF-43AE-4310-B8E9-A0B249BDAF22}" type="presParOf" srcId="{47880EB2-84C6-4FCD-9BE3-5214C1EDDF5B}" destId="{FD628C53-2C23-4561-8D3E-256E5D546CBE}" srcOrd="2" destOrd="0" presId="urn:microsoft.com/office/officeart/2024/3/layout/verticalVisualTextBlock1"/>
    <dgm:cxn modelId="{6C130706-751C-488C-9B33-11D29E0DF4DA}" type="presParOf" srcId="{FEBBA065-520B-477B-8382-18FBF4761C25}" destId="{A761F846-6DAB-42FF-AE73-D58FFE4B8501}" srcOrd="3" destOrd="0" presId="urn:microsoft.com/office/officeart/2024/3/layout/verticalVisualTextBlock1"/>
    <dgm:cxn modelId="{CBC874E1-C0EE-42E0-8105-516A00617190}" type="presParOf" srcId="{FEBBA065-520B-477B-8382-18FBF4761C25}" destId="{1678E1A8-11FB-40A9-80BF-5DE07A5B1084}" srcOrd="4" destOrd="0" presId="urn:microsoft.com/office/officeart/2024/3/layout/verticalVisualTextBlock1"/>
    <dgm:cxn modelId="{7B05C329-94F0-476E-BA3A-37AA6189EA43}" type="presParOf" srcId="{1678E1A8-11FB-40A9-80BF-5DE07A5B1084}" destId="{644EDDF0-0911-41DD-BF1F-452B09FE7859}" srcOrd="0" destOrd="0" presId="urn:microsoft.com/office/officeart/2024/3/layout/verticalVisualTextBlock1"/>
    <dgm:cxn modelId="{BA1C6E62-BBC6-4354-8DF1-798C657CC9FF}" type="presParOf" srcId="{1678E1A8-11FB-40A9-80BF-5DE07A5B1084}" destId="{F9B91884-A672-4A94-8F63-CFF104B6DABB}" srcOrd="1" destOrd="0" presId="urn:microsoft.com/office/officeart/2024/3/layout/verticalVisualTextBlock1"/>
    <dgm:cxn modelId="{39743418-1871-41BD-A8D5-E1E22165A94A}" type="presParOf" srcId="{1678E1A8-11FB-40A9-80BF-5DE07A5B1084}" destId="{C0D4393E-3C40-4D8D-A5F0-CE62728DC9F8}"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BBC937-CB44-4CAE-8C52-F62605EC9AA6}"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8473653E-C9C7-4CAE-9DB1-C00A7AAEDB0F}">
      <dgm:prSet/>
      <dgm:spPr/>
      <dgm:t>
        <a:bodyPr/>
        <a:lstStyle/>
        <a:p>
          <a:pPr>
            <a:lnSpc>
              <a:spcPct val="100000"/>
            </a:lnSpc>
            <a:defRPr b="1"/>
          </a:pPr>
          <a:r>
            <a:rPr lang="pt-BR"/>
            <a:t>Importância das 5 Fases</a:t>
          </a:r>
          <a:endParaRPr lang="en-US"/>
        </a:p>
      </dgm:t>
    </dgm:pt>
    <dgm:pt modelId="{D7EDA594-D828-4C02-890C-04997BB02FCF}" type="parTrans" cxnId="{E714708C-8A7D-4380-A37A-D492E4AD1C0E}">
      <dgm:prSet/>
      <dgm:spPr/>
      <dgm:t>
        <a:bodyPr/>
        <a:lstStyle/>
        <a:p>
          <a:endParaRPr lang="en-US"/>
        </a:p>
      </dgm:t>
    </dgm:pt>
    <dgm:pt modelId="{AC1A3ACF-52EB-4E0F-B683-8B3B26D740E3}" type="sibTrans" cxnId="{E714708C-8A7D-4380-A37A-D492E4AD1C0E}">
      <dgm:prSet/>
      <dgm:spPr/>
      <dgm:t>
        <a:bodyPr/>
        <a:lstStyle/>
        <a:p>
          <a:pPr>
            <a:lnSpc>
              <a:spcPct val="100000"/>
            </a:lnSpc>
            <a:defRPr b="1"/>
          </a:pPr>
          <a:endParaRPr lang="en-US"/>
        </a:p>
      </dgm:t>
    </dgm:pt>
    <dgm:pt modelId="{875C4D8E-4288-480C-9CA9-15BDC30D702F}">
      <dgm:prSet/>
      <dgm:spPr/>
      <dgm:t>
        <a:bodyPr/>
        <a:lstStyle/>
        <a:p>
          <a:pPr>
            <a:lnSpc>
              <a:spcPct val="100000"/>
            </a:lnSpc>
          </a:pPr>
          <a:r>
            <a:rPr lang="pt-BR"/>
            <a:t>A implementação das 5 fases do PCM é crucial para o sucesso das operações de manutenção, garantindo sua sustentabilidade e eficácia.</a:t>
          </a:r>
          <a:endParaRPr lang="en-US"/>
        </a:p>
      </dgm:t>
    </dgm:pt>
    <dgm:pt modelId="{36D17BC8-17BE-4701-ACF6-F762B2681017}" type="parTrans" cxnId="{7D4CA74A-ABD8-44D6-AE7F-8514D093571D}">
      <dgm:prSet/>
      <dgm:spPr/>
      <dgm:t>
        <a:bodyPr/>
        <a:lstStyle/>
        <a:p>
          <a:endParaRPr lang="en-US"/>
        </a:p>
      </dgm:t>
    </dgm:pt>
    <dgm:pt modelId="{DFE73E1E-C40B-4B67-B5A6-D9519B1741BB}" type="sibTrans" cxnId="{7D4CA74A-ABD8-44D6-AE7F-8514D093571D}">
      <dgm:prSet/>
      <dgm:spPr/>
      <dgm:t>
        <a:bodyPr/>
        <a:lstStyle/>
        <a:p>
          <a:endParaRPr lang="en-US"/>
        </a:p>
      </dgm:t>
    </dgm:pt>
    <dgm:pt modelId="{7F8436E2-E33D-4C95-91A6-CE9985357B6B}">
      <dgm:prSet/>
      <dgm:spPr/>
      <dgm:t>
        <a:bodyPr/>
        <a:lstStyle/>
        <a:p>
          <a:pPr>
            <a:lnSpc>
              <a:spcPct val="100000"/>
            </a:lnSpc>
            <a:defRPr b="1"/>
          </a:pPr>
          <a:r>
            <a:rPr lang="pt-BR"/>
            <a:t>Contribuição Única de Cada Fase</a:t>
          </a:r>
          <a:endParaRPr lang="en-US"/>
        </a:p>
      </dgm:t>
    </dgm:pt>
    <dgm:pt modelId="{9F0C0A7F-E9B9-424F-A3A9-F4C10E093F2C}" type="parTrans" cxnId="{D4849407-3020-4AC2-8645-DCCF33E8CBC3}">
      <dgm:prSet/>
      <dgm:spPr/>
      <dgm:t>
        <a:bodyPr/>
        <a:lstStyle/>
        <a:p>
          <a:endParaRPr lang="en-US"/>
        </a:p>
      </dgm:t>
    </dgm:pt>
    <dgm:pt modelId="{E1FCE73E-252E-4788-B5A4-2A93546794C2}" type="sibTrans" cxnId="{D4849407-3020-4AC2-8645-DCCF33E8CBC3}">
      <dgm:prSet/>
      <dgm:spPr/>
      <dgm:t>
        <a:bodyPr/>
        <a:lstStyle/>
        <a:p>
          <a:pPr>
            <a:lnSpc>
              <a:spcPct val="100000"/>
            </a:lnSpc>
            <a:defRPr b="1"/>
          </a:pPr>
          <a:endParaRPr lang="en-US"/>
        </a:p>
      </dgm:t>
    </dgm:pt>
    <dgm:pt modelId="{D25D3C3E-1B00-45F0-B8D5-9A941A511708}">
      <dgm:prSet/>
      <dgm:spPr/>
      <dgm:t>
        <a:bodyPr/>
        <a:lstStyle/>
        <a:p>
          <a:pPr>
            <a:lnSpc>
              <a:spcPct val="100000"/>
            </a:lnSpc>
          </a:pPr>
          <a:r>
            <a:rPr lang="pt-BR"/>
            <a:t>Cada fase do PCM traz uma contribuição única que, quando integrada, resulta em um sistema robusto e eficiente.</a:t>
          </a:r>
          <a:endParaRPr lang="en-US"/>
        </a:p>
      </dgm:t>
    </dgm:pt>
    <dgm:pt modelId="{CBC5DFE6-C44A-402F-B7E4-8AD41CD7EAF2}" type="parTrans" cxnId="{09EE59AB-616F-41EE-B61E-C8A96F8B8AAF}">
      <dgm:prSet/>
      <dgm:spPr/>
      <dgm:t>
        <a:bodyPr/>
        <a:lstStyle/>
        <a:p>
          <a:endParaRPr lang="en-US"/>
        </a:p>
      </dgm:t>
    </dgm:pt>
    <dgm:pt modelId="{0E62D605-69D0-4E44-B9E0-FF4C84DFFC78}" type="sibTrans" cxnId="{09EE59AB-616F-41EE-B61E-C8A96F8B8AAF}">
      <dgm:prSet/>
      <dgm:spPr/>
      <dgm:t>
        <a:bodyPr/>
        <a:lstStyle/>
        <a:p>
          <a:endParaRPr lang="en-US"/>
        </a:p>
      </dgm:t>
    </dgm:pt>
    <dgm:pt modelId="{16EF4944-7FC6-45AB-ABD5-65E4438DDD77}">
      <dgm:prSet/>
      <dgm:spPr/>
      <dgm:t>
        <a:bodyPr/>
        <a:lstStyle/>
        <a:p>
          <a:pPr>
            <a:lnSpc>
              <a:spcPct val="100000"/>
            </a:lnSpc>
            <a:defRPr b="1"/>
          </a:pPr>
          <a:r>
            <a:rPr lang="pt-BR"/>
            <a:t>Eficiência e Melhoria Contínua</a:t>
          </a:r>
          <a:endParaRPr lang="en-US"/>
        </a:p>
      </dgm:t>
    </dgm:pt>
    <dgm:pt modelId="{939FF3BC-6813-4840-9ACB-0E0CA4C48BB4}" type="parTrans" cxnId="{C50C6EB8-E2D3-4C4F-9CCC-FE8B29AA83AE}">
      <dgm:prSet/>
      <dgm:spPr/>
      <dgm:t>
        <a:bodyPr/>
        <a:lstStyle/>
        <a:p>
          <a:endParaRPr lang="en-US"/>
        </a:p>
      </dgm:t>
    </dgm:pt>
    <dgm:pt modelId="{12C26639-0619-4425-A1C3-53A4D34F38A2}" type="sibTrans" cxnId="{C50C6EB8-E2D3-4C4F-9CCC-FE8B29AA83AE}">
      <dgm:prSet/>
      <dgm:spPr/>
      <dgm:t>
        <a:bodyPr/>
        <a:lstStyle/>
        <a:p>
          <a:endParaRPr lang="en-US"/>
        </a:p>
      </dgm:t>
    </dgm:pt>
    <dgm:pt modelId="{40E744AE-D8A6-44A7-B752-B8FD956CCB5E}">
      <dgm:prSet/>
      <dgm:spPr/>
      <dgm:t>
        <a:bodyPr/>
        <a:lstStyle/>
        <a:p>
          <a:pPr>
            <a:lnSpc>
              <a:spcPct val="100000"/>
            </a:lnSpc>
          </a:pPr>
          <a:r>
            <a:rPr lang="pt-BR"/>
            <a:t>A integração das fases do PCM promove eficiência e melhoria contínua nas operações de manutenção, resultando em maior produtividade.</a:t>
          </a:r>
          <a:endParaRPr lang="en-US"/>
        </a:p>
      </dgm:t>
    </dgm:pt>
    <dgm:pt modelId="{06B6E921-1673-4B9C-A9A0-8CFA6E0F421D}" type="parTrans" cxnId="{55350DCE-CD26-483D-9A43-877E477C33FD}">
      <dgm:prSet/>
      <dgm:spPr/>
      <dgm:t>
        <a:bodyPr/>
        <a:lstStyle/>
        <a:p>
          <a:endParaRPr lang="en-US"/>
        </a:p>
      </dgm:t>
    </dgm:pt>
    <dgm:pt modelId="{0AA22124-2CE2-4F8D-A09B-F9B5F1B3E00B}" type="sibTrans" cxnId="{55350DCE-CD26-483D-9A43-877E477C33FD}">
      <dgm:prSet/>
      <dgm:spPr/>
      <dgm:t>
        <a:bodyPr/>
        <a:lstStyle/>
        <a:p>
          <a:endParaRPr lang="en-US"/>
        </a:p>
      </dgm:t>
    </dgm:pt>
    <dgm:pt modelId="{6F88C740-7B48-4E26-BBEB-F180EAAF8D8E}" type="pres">
      <dgm:prSet presAssocID="{8ABBC937-CB44-4CAE-8C52-F62605EC9AA6}" presName="Name0" presStyleCnt="0">
        <dgm:presLayoutVars>
          <dgm:dir/>
          <dgm:resizeHandles val="exact"/>
        </dgm:presLayoutVars>
      </dgm:prSet>
      <dgm:spPr/>
    </dgm:pt>
    <dgm:pt modelId="{2B1F6356-4CD8-4418-A10B-71DA8B13CC9E}" type="pres">
      <dgm:prSet presAssocID="{8473653E-C9C7-4CAE-9DB1-C00A7AAEDB0F}" presName="compNode" presStyleCnt="0"/>
      <dgm:spPr/>
    </dgm:pt>
    <dgm:pt modelId="{CC9FC432-747D-4003-AD37-BA4B1A0FB21D}" type="pres">
      <dgm:prSet presAssocID="{8473653E-C9C7-4CAE-9DB1-C00A7AAEDB0F}" presName="pictRect" presStyleLbl="revTx" presStyleIdx="0" presStyleCnt="6">
        <dgm:presLayoutVars>
          <dgm:chMax val="0"/>
          <dgm:bulletEnabled/>
        </dgm:presLayoutVars>
      </dgm:prSet>
      <dgm:spPr/>
    </dgm:pt>
    <dgm:pt modelId="{D102EB24-43DA-4E9B-BD79-55597743FA51}" type="pres">
      <dgm:prSet presAssocID="{8473653E-C9C7-4CAE-9DB1-C00A7AAEDB0F}" presName="textRect" presStyleLbl="revTx" presStyleIdx="1" presStyleCnt="6">
        <dgm:presLayoutVars>
          <dgm:bulletEnabled/>
        </dgm:presLayoutVars>
      </dgm:prSet>
      <dgm:spPr/>
    </dgm:pt>
    <dgm:pt modelId="{CBD88FED-2F72-412E-9D0E-3DDE18075362}" type="pres">
      <dgm:prSet presAssocID="{AC1A3ACF-52EB-4E0F-B683-8B3B26D740E3}" presName="sibTrans" presStyleLbl="sibTrans2D1" presStyleIdx="0" presStyleCnt="0"/>
      <dgm:spPr/>
    </dgm:pt>
    <dgm:pt modelId="{1654A61A-E338-4172-B50D-22F01EF59E5B}" type="pres">
      <dgm:prSet presAssocID="{7F8436E2-E33D-4C95-91A6-CE9985357B6B}" presName="compNode" presStyleCnt="0"/>
      <dgm:spPr/>
    </dgm:pt>
    <dgm:pt modelId="{F07CC511-78E3-41C3-963A-220202276DBF}" type="pres">
      <dgm:prSet presAssocID="{7F8436E2-E33D-4C95-91A6-CE9985357B6B}" presName="pictRect" presStyleLbl="revTx" presStyleIdx="2" presStyleCnt="6">
        <dgm:presLayoutVars>
          <dgm:chMax val="0"/>
          <dgm:bulletEnabled/>
        </dgm:presLayoutVars>
      </dgm:prSet>
      <dgm:spPr/>
    </dgm:pt>
    <dgm:pt modelId="{AD06E302-D54D-4EF1-97AF-2DA741251EC3}" type="pres">
      <dgm:prSet presAssocID="{7F8436E2-E33D-4C95-91A6-CE9985357B6B}" presName="textRect" presStyleLbl="revTx" presStyleIdx="3" presStyleCnt="6">
        <dgm:presLayoutVars>
          <dgm:bulletEnabled/>
        </dgm:presLayoutVars>
      </dgm:prSet>
      <dgm:spPr/>
    </dgm:pt>
    <dgm:pt modelId="{BE666709-E467-4CFB-B541-0E6BAF4205C6}" type="pres">
      <dgm:prSet presAssocID="{E1FCE73E-252E-4788-B5A4-2A93546794C2}" presName="sibTrans" presStyleLbl="sibTrans2D1" presStyleIdx="0" presStyleCnt="0"/>
      <dgm:spPr/>
    </dgm:pt>
    <dgm:pt modelId="{9B0E7D55-133A-459D-9D57-E7B69E6F8CE7}" type="pres">
      <dgm:prSet presAssocID="{16EF4944-7FC6-45AB-ABD5-65E4438DDD77}" presName="compNode" presStyleCnt="0"/>
      <dgm:spPr/>
    </dgm:pt>
    <dgm:pt modelId="{0DFD7C01-D738-4850-BB11-8F3262BA5A1A}" type="pres">
      <dgm:prSet presAssocID="{16EF4944-7FC6-45AB-ABD5-65E4438DDD77}" presName="pictRect" presStyleLbl="revTx" presStyleIdx="4" presStyleCnt="6">
        <dgm:presLayoutVars>
          <dgm:chMax val="0"/>
          <dgm:bulletEnabled/>
        </dgm:presLayoutVars>
      </dgm:prSet>
      <dgm:spPr/>
    </dgm:pt>
    <dgm:pt modelId="{D690BBA4-41FE-49F3-AB5B-4D1450C0F244}" type="pres">
      <dgm:prSet presAssocID="{16EF4944-7FC6-45AB-ABD5-65E4438DDD77}" presName="textRect" presStyleLbl="revTx" presStyleIdx="5" presStyleCnt="6">
        <dgm:presLayoutVars>
          <dgm:bulletEnabled/>
        </dgm:presLayoutVars>
      </dgm:prSet>
      <dgm:spPr/>
    </dgm:pt>
  </dgm:ptLst>
  <dgm:cxnLst>
    <dgm:cxn modelId="{D4849407-3020-4AC2-8645-DCCF33E8CBC3}" srcId="{8ABBC937-CB44-4CAE-8C52-F62605EC9AA6}" destId="{7F8436E2-E33D-4C95-91A6-CE9985357B6B}" srcOrd="1" destOrd="0" parTransId="{9F0C0A7F-E9B9-424F-A3A9-F4C10E093F2C}" sibTransId="{E1FCE73E-252E-4788-B5A4-2A93546794C2}"/>
    <dgm:cxn modelId="{4F4C0A0C-4DE3-4570-ADD3-C14F00343CF7}" type="presOf" srcId="{D25D3C3E-1B00-45F0-B8D5-9A941A511708}" destId="{AD06E302-D54D-4EF1-97AF-2DA741251EC3}" srcOrd="0" destOrd="0" presId="urn:microsoft.com/office/officeart/2024/3/layout/hArchList1"/>
    <dgm:cxn modelId="{68B4E517-AD4E-4023-B661-CDDA38354A66}" type="presOf" srcId="{16EF4944-7FC6-45AB-ABD5-65E4438DDD77}" destId="{0DFD7C01-D738-4850-BB11-8F3262BA5A1A}" srcOrd="0" destOrd="0" presId="urn:microsoft.com/office/officeart/2024/3/layout/hArchList1"/>
    <dgm:cxn modelId="{38DBF029-8F19-431C-B3B7-EB892893608A}" type="presOf" srcId="{40E744AE-D8A6-44A7-B752-B8FD956CCB5E}" destId="{D690BBA4-41FE-49F3-AB5B-4D1450C0F244}" srcOrd="0" destOrd="0" presId="urn:microsoft.com/office/officeart/2024/3/layout/hArchList1"/>
    <dgm:cxn modelId="{4324273D-2B7F-40B8-A091-8C5028107B97}" type="presOf" srcId="{AC1A3ACF-52EB-4E0F-B683-8B3B26D740E3}" destId="{CBD88FED-2F72-412E-9D0E-3DDE18075362}" srcOrd="0" destOrd="0" presId="urn:microsoft.com/office/officeart/2024/3/layout/hArchList1"/>
    <dgm:cxn modelId="{704EFF45-50CC-452B-AD11-89FD358F0C35}" type="presOf" srcId="{8473653E-C9C7-4CAE-9DB1-C00A7AAEDB0F}" destId="{CC9FC432-747D-4003-AD37-BA4B1A0FB21D}" srcOrd="0" destOrd="0" presId="urn:microsoft.com/office/officeart/2024/3/layout/hArchList1"/>
    <dgm:cxn modelId="{7D4CA74A-ABD8-44D6-AE7F-8514D093571D}" srcId="{8473653E-C9C7-4CAE-9DB1-C00A7AAEDB0F}" destId="{875C4D8E-4288-480C-9CA9-15BDC30D702F}" srcOrd="0" destOrd="0" parTransId="{36D17BC8-17BE-4701-ACF6-F762B2681017}" sibTransId="{DFE73E1E-C40B-4B67-B5A6-D9519B1741BB}"/>
    <dgm:cxn modelId="{E714708C-8A7D-4380-A37A-D492E4AD1C0E}" srcId="{8ABBC937-CB44-4CAE-8C52-F62605EC9AA6}" destId="{8473653E-C9C7-4CAE-9DB1-C00A7AAEDB0F}" srcOrd="0" destOrd="0" parTransId="{D7EDA594-D828-4C02-890C-04997BB02FCF}" sibTransId="{AC1A3ACF-52EB-4E0F-B683-8B3B26D740E3}"/>
    <dgm:cxn modelId="{97CA9695-9371-4397-A35B-251D660D66C9}" type="presOf" srcId="{E1FCE73E-252E-4788-B5A4-2A93546794C2}" destId="{BE666709-E467-4CFB-B541-0E6BAF4205C6}" srcOrd="0" destOrd="0" presId="urn:microsoft.com/office/officeart/2024/3/layout/hArchList1"/>
    <dgm:cxn modelId="{A0B0D2A3-6F60-4DD5-97C0-06E159D86C95}" type="presOf" srcId="{7F8436E2-E33D-4C95-91A6-CE9985357B6B}" destId="{F07CC511-78E3-41C3-963A-220202276DBF}" srcOrd="0" destOrd="0" presId="urn:microsoft.com/office/officeart/2024/3/layout/hArchList1"/>
    <dgm:cxn modelId="{09EE59AB-616F-41EE-B61E-C8A96F8B8AAF}" srcId="{7F8436E2-E33D-4C95-91A6-CE9985357B6B}" destId="{D25D3C3E-1B00-45F0-B8D5-9A941A511708}" srcOrd="0" destOrd="0" parTransId="{CBC5DFE6-C44A-402F-B7E4-8AD41CD7EAF2}" sibTransId="{0E62D605-69D0-4E44-B9E0-FF4C84DFFC78}"/>
    <dgm:cxn modelId="{C50C6EB8-E2D3-4C4F-9CCC-FE8B29AA83AE}" srcId="{8ABBC937-CB44-4CAE-8C52-F62605EC9AA6}" destId="{16EF4944-7FC6-45AB-ABD5-65E4438DDD77}" srcOrd="2" destOrd="0" parTransId="{939FF3BC-6813-4840-9ACB-0E0CA4C48BB4}" sibTransId="{12C26639-0619-4425-A1C3-53A4D34F38A2}"/>
    <dgm:cxn modelId="{384C71BE-CF0D-43A6-A473-2500D116B177}" type="presOf" srcId="{875C4D8E-4288-480C-9CA9-15BDC30D702F}" destId="{D102EB24-43DA-4E9B-BD79-55597743FA51}" srcOrd="0" destOrd="0" presId="urn:microsoft.com/office/officeart/2024/3/layout/hArchList1"/>
    <dgm:cxn modelId="{55350DCE-CD26-483D-9A43-877E477C33FD}" srcId="{16EF4944-7FC6-45AB-ABD5-65E4438DDD77}" destId="{40E744AE-D8A6-44A7-B752-B8FD956CCB5E}" srcOrd="0" destOrd="0" parTransId="{06B6E921-1673-4B9C-A9A0-8CFA6E0F421D}" sibTransId="{0AA22124-2CE2-4F8D-A09B-F9B5F1B3E00B}"/>
    <dgm:cxn modelId="{9611F4F6-C065-4917-8BB7-B990FE160EB8}" type="presOf" srcId="{8ABBC937-CB44-4CAE-8C52-F62605EC9AA6}" destId="{6F88C740-7B48-4E26-BBEB-F180EAAF8D8E}" srcOrd="0" destOrd="0" presId="urn:microsoft.com/office/officeart/2024/3/layout/hArchList1"/>
    <dgm:cxn modelId="{76559365-A504-4AC4-9867-1CAC77795530}" type="presParOf" srcId="{6F88C740-7B48-4E26-BBEB-F180EAAF8D8E}" destId="{2B1F6356-4CD8-4418-A10B-71DA8B13CC9E}" srcOrd="0" destOrd="0" presId="urn:microsoft.com/office/officeart/2024/3/layout/hArchList1"/>
    <dgm:cxn modelId="{1C48FB2A-3E71-45E0-80B9-275EA94BA3F4}" type="presParOf" srcId="{2B1F6356-4CD8-4418-A10B-71DA8B13CC9E}" destId="{CC9FC432-747D-4003-AD37-BA4B1A0FB21D}" srcOrd="0" destOrd="0" presId="urn:microsoft.com/office/officeart/2024/3/layout/hArchList1"/>
    <dgm:cxn modelId="{F52AB351-2706-4832-AC5A-D504EF0D006B}" type="presParOf" srcId="{2B1F6356-4CD8-4418-A10B-71DA8B13CC9E}" destId="{D102EB24-43DA-4E9B-BD79-55597743FA51}" srcOrd="1" destOrd="0" presId="urn:microsoft.com/office/officeart/2024/3/layout/hArchList1"/>
    <dgm:cxn modelId="{4F1ECC0D-B58E-4D9D-B921-5003452A4AD3}" type="presParOf" srcId="{6F88C740-7B48-4E26-BBEB-F180EAAF8D8E}" destId="{CBD88FED-2F72-412E-9D0E-3DDE18075362}" srcOrd="1" destOrd="0" presId="urn:microsoft.com/office/officeart/2024/3/layout/hArchList1"/>
    <dgm:cxn modelId="{70F4DF0B-F18A-47EF-AEA9-10DE2DFD7521}" type="presParOf" srcId="{6F88C740-7B48-4E26-BBEB-F180EAAF8D8E}" destId="{1654A61A-E338-4172-B50D-22F01EF59E5B}" srcOrd="2" destOrd="0" presId="urn:microsoft.com/office/officeart/2024/3/layout/hArchList1"/>
    <dgm:cxn modelId="{3B593707-2B2F-4D03-B250-FC7A303C1958}" type="presParOf" srcId="{1654A61A-E338-4172-B50D-22F01EF59E5B}" destId="{F07CC511-78E3-41C3-963A-220202276DBF}" srcOrd="0" destOrd="0" presId="urn:microsoft.com/office/officeart/2024/3/layout/hArchList1"/>
    <dgm:cxn modelId="{13AB7D5D-2FC1-4DF9-AAB2-4B10E7D11F0A}" type="presParOf" srcId="{1654A61A-E338-4172-B50D-22F01EF59E5B}" destId="{AD06E302-D54D-4EF1-97AF-2DA741251EC3}" srcOrd="1" destOrd="0" presId="urn:microsoft.com/office/officeart/2024/3/layout/hArchList1"/>
    <dgm:cxn modelId="{5F047A1A-EA83-45B2-8788-B6583EE4EEED}" type="presParOf" srcId="{6F88C740-7B48-4E26-BBEB-F180EAAF8D8E}" destId="{BE666709-E467-4CFB-B541-0E6BAF4205C6}" srcOrd="3" destOrd="0" presId="urn:microsoft.com/office/officeart/2024/3/layout/hArchList1"/>
    <dgm:cxn modelId="{8B9647BB-8E12-4487-9D3D-8FB4E0800F69}" type="presParOf" srcId="{6F88C740-7B48-4E26-BBEB-F180EAAF8D8E}" destId="{9B0E7D55-133A-459D-9D57-E7B69E6F8CE7}" srcOrd="4" destOrd="0" presId="urn:microsoft.com/office/officeart/2024/3/layout/hArchList1"/>
    <dgm:cxn modelId="{62020F72-859A-4C5D-8239-089DBF2A85AD}" type="presParOf" srcId="{9B0E7D55-133A-459D-9D57-E7B69E6F8CE7}" destId="{0DFD7C01-D738-4850-BB11-8F3262BA5A1A}" srcOrd="0" destOrd="0" presId="urn:microsoft.com/office/officeart/2024/3/layout/hArchList1"/>
    <dgm:cxn modelId="{FD1305F9-BF8D-43F2-A9F8-B8C792120092}" type="presParOf" srcId="{9B0E7D55-133A-459D-9D57-E7B69E6F8CE7}" destId="{D690BBA4-41FE-49F3-AB5B-4D1450C0F244}"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E03546-1DAB-44E5-ABB1-486382C5D316}">
      <dsp:nvSpPr>
        <dsp:cNvPr id="0" name=""/>
        <dsp:cNvSpPr/>
      </dsp:nvSpPr>
      <dsp:spPr>
        <a:xfrm>
          <a:off x="0" y="0"/>
          <a:ext cx="1854553" cy="185455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27250" r="-1" b="-1"/>
          <a:stretch/>
        </a:blipFill>
        <a:ln>
          <a:noFill/>
        </a:ln>
        <a:effectLst/>
      </dsp:spPr>
      <dsp:style>
        <a:lnRef idx="0">
          <a:scrgbClr r="0" g="0" b="0"/>
        </a:lnRef>
        <a:fillRef idx="3">
          <a:scrgbClr r="0" g="0" b="0"/>
        </a:fillRef>
        <a:effectRef idx="2">
          <a:scrgbClr r="0" g="0" b="0"/>
        </a:effectRef>
        <a:fontRef idx="minor">
          <a:schemeClr val="lt1"/>
        </a:fontRef>
      </dsp:style>
    </dsp:sp>
    <dsp:sp modelId="{602F4E62-2A15-4CAD-9A93-8DA9E6C62344}">
      <dsp:nvSpPr>
        <dsp:cNvPr id="0" name=""/>
        <dsp:cNvSpPr/>
      </dsp:nvSpPr>
      <dsp:spPr>
        <a:xfrm>
          <a:off x="2034553" y="0"/>
          <a:ext cx="4155226" cy="37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pt-BR" sz="1800" kern="1200"/>
            <a:t>Mudança Cultural Necessária</a:t>
          </a:r>
        </a:p>
      </dsp:txBody>
      <dsp:txXfrm>
        <a:off x="2034553" y="0"/>
        <a:ext cx="4155226" cy="370034"/>
      </dsp:txXfrm>
    </dsp:sp>
    <dsp:sp modelId="{F84B63ED-7E13-4EBC-BCE3-011974CA5A4E}">
      <dsp:nvSpPr>
        <dsp:cNvPr id="0" name=""/>
        <dsp:cNvSpPr/>
      </dsp:nvSpPr>
      <dsp:spPr>
        <a:xfrm>
          <a:off x="2034553" y="370034"/>
          <a:ext cx="4155226" cy="1484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pt-BR" sz="1400" kern="1200"/>
            <a:t>É fundamental promover uma mudança cultural que valorize a prevenção em vez da reatividade nas operações diárias.</a:t>
          </a:r>
        </a:p>
      </dsp:txBody>
      <dsp:txXfrm>
        <a:off x="2034553" y="370034"/>
        <a:ext cx="4155226" cy="1484518"/>
      </dsp:txXfrm>
    </dsp:sp>
    <dsp:sp modelId="{CE4AAE85-C888-40ED-8A86-0833FE9EF838}">
      <dsp:nvSpPr>
        <dsp:cNvPr id="0" name=""/>
        <dsp:cNvSpPr/>
      </dsp:nvSpPr>
      <dsp:spPr>
        <a:xfrm>
          <a:off x="0" y="2002917"/>
          <a:ext cx="1854553" cy="185455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8099" r="25648" b="-4"/>
          <a:stretch/>
        </a:blipFill>
        <a:ln>
          <a:noFill/>
        </a:ln>
        <a:effectLst/>
      </dsp:spPr>
      <dsp:style>
        <a:lnRef idx="0">
          <a:scrgbClr r="0" g="0" b="0"/>
        </a:lnRef>
        <a:fillRef idx="3">
          <a:scrgbClr r="0" g="0" b="0"/>
        </a:fillRef>
        <a:effectRef idx="2">
          <a:scrgbClr r="0" g="0" b="0"/>
        </a:effectRef>
        <a:fontRef idx="minor">
          <a:schemeClr val="lt1"/>
        </a:fontRef>
      </dsp:style>
    </dsp:sp>
    <dsp:sp modelId="{F2CEFA66-1E4E-42BF-AC20-D901237AD24C}">
      <dsp:nvSpPr>
        <dsp:cNvPr id="0" name=""/>
        <dsp:cNvSpPr/>
      </dsp:nvSpPr>
      <dsp:spPr>
        <a:xfrm>
          <a:off x="2034553" y="2002917"/>
          <a:ext cx="4155226" cy="646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pt-BR" sz="1800" kern="1200"/>
            <a:t>Benefícios da Manutenção Preventiva</a:t>
          </a:r>
        </a:p>
      </dsp:txBody>
      <dsp:txXfrm>
        <a:off x="2034553" y="2002917"/>
        <a:ext cx="4155226" cy="646903"/>
      </dsp:txXfrm>
    </dsp:sp>
    <dsp:sp modelId="{00525324-0018-46FA-BC25-61C449AA20E3}">
      <dsp:nvSpPr>
        <dsp:cNvPr id="0" name=""/>
        <dsp:cNvSpPr/>
      </dsp:nvSpPr>
      <dsp:spPr>
        <a:xfrm>
          <a:off x="2034553" y="2649821"/>
          <a:ext cx="4155226" cy="1191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pt-BR" sz="1400" kern="1200"/>
            <a:t>Entender os benefícios da manutenção preventiva é crucial para a adoção da nova abordagem e para a eficiência organizacional.</a:t>
          </a:r>
        </a:p>
      </dsp:txBody>
      <dsp:txXfrm>
        <a:off x="2034553" y="2649821"/>
        <a:ext cx="4155226" cy="1191620"/>
      </dsp:txXfrm>
    </dsp:sp>
    <dsp:sp modelId="{E90C2000-E8E6-4E8B-9D29-B71754EEA79D}">
      <dsp:nvSpPr>
        <dsp:cNvPr id="0" name=""/>
        <dsp:cNvSpPr/>
      </dsp:nvSpPr>
      <dsp:spPr>
        <a:xfrm>
          <a:off x="0" y="4005834"/>
          <a:ext cx="1854553" cy="185455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504" r="3742" b="-4"/>
          <a:stretch/>
        </a:blipFill>
        <a:ln>
          <a:noFill/>
        </a:ln>
        <a:effectLst/>
      </dsp:spPr>
      <dsp:style>
        <a:lnRef idx="0">
          <a:scrgbClr r="0" g="0" b="0"/>
        </a:lnRef>
        <a:fillRef idx="3">
          <a:scrgbClr r="0" g="0" b="0"/>
        </a:fillRef>
        <a:effectRef idx="2">
          <a:scrgbClr r="0" g="0" b="0"/>
        </a:effectRef>
        <a:fontRef idx="minor">
          <a:schemeClr val="lt1"/>
        </a:fontRef>
      </dsp:style>
    </dsp:sp>
    <dsp:sp modelId="{73398391-4A85-4F6E-8F55-D28C3CB6F41E}">
      <dsp:nvSpPr>
        <dsp:cNvPr id="0" name=""/>
        <dsp:cNvSpPr/>
      </dsp:nvSpPr>
      <dsp:spPr>
        <a:xfrm>
          <a:off x="2034553" y="4005834"/>
          <a:ext cx="4155226" cy="37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pt-BR" sz="1800" kern="1200"/>
            <a:t>Compromisso da Equipe</a:t>
          </a:r>
        </a:p>
      </dsp:txBody>
      <dsp:txXfrm>
        <a:off x="2034553" y="4005834"/>
        <a:ext cx="4155226" cy="370034"/>
      </dsp:txXfrm>
    </dsp:sp>
    <dsp:sp modelId="{233E086F-7F5E-49DB-A481-872464175895}">
      <dsp:nvSpPr>
        <dsp:cNvPr id="0" name=""/>
        <dsp:cNvSpPr/>
      </dsp:nvSpPr>
      <dsp:spPr>
        <a:xfrm>
          <a:off x="2034553" y="4375869"/>
          <a:ext cx="4155226" cy="1484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pt-BR" sz="1400" kern="1200"/>
            <a:t>O comprometimento da equipe é essencial para a transição bem-sucedida da reatividade para a prevenção, garantindo um ambiente mais seguro e produtivo.</a:t>
          </a:r>
        </a:p>
      </dsp:txBody>
      <dsp:txXfrm>
        <a:off x="2034553" y="4375869"/>
        <a:ext cx="4155226" cy="14845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B43B84-C433-4327-93EE-639B18D21C73}">
      <dsp:nvSpPr>
        <dsp:cNvPr id="0" name=""/>
        <dsp:cNvSpPr/>
      </dsp:nvSpPr>
      <dsp:spPr>
        <a:xfrm>
          <a:off x="0" y="0"/>
          <a:ext cx="1854553" cy="185455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49967" r="6531" b="-3"/>
          <a:stretch/>
        </a:blipFill>
        <a:ln>
          <a:noFill/>
        </a:ln>
        <a:effectLst/>
      </dsp:spPr>
      <dsp:style>
        <a:lnRef idx="0">
          <a:scrgbClr r="0" g="0" b="0"/>
        </a:lnRef>
        <a:fillRef idx="3">
          <a:scrgbClr r="0" g="0" b="0"/>
        </a:fillRef>
        <a:effectRef idx="2">
          <a:scrgbClr r="0" g="0" b="0"/>
        </a:effectRef>
        <a:fontRef idx="minor">
          <a:schemeClr val="lt1"/>
        </a:fontRef>
      </dsp:style>
    </dsp:sp>
    <dsp:sp modelId="{356BF98C-5BF6-4711-B910-F0758629227A}">
      <dsp:nvSpPr>
        <dsp:cNvPr id="0" name=""/>
        <dsp:cNvSpPr/>
      </dsp:nvSpPr>
      <dsp:spPr>
        <a:xfrm>
          <a:off x="2034553" y="0"/>
          <a:ext cx="4155226" cy="37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pt-BR" sz="1800" kern="1200"/>
            <a:t>Envolvimento em Todos os Níveis</a:t>
          </a:r>
        </a:p>
      </dsp:txBody>
      <dsp:txXfrm>
        <a:off x="2034553" y="0"/>
        <a:ext cx="4155226" cy="370034"/>
      </dsp:txXfrm>
    </dsp:sp>
    <dsp:sp modelId="{D0D0BC66-8995-4F7E-A1D3-631E82D74B5B}">
      <dsp:nvSpPr>
        <dsp:cNvPr id="0" name=""/>
        <dsp:cNvSpPr/>
      </dsp:nvSpPr>
      <dsp:spPr>
        <a:xfrm>
          <a:off x="2034553" y="370034"/>
          <a:ext cx="4155226" cy="1484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pt-BR" sz="1400" kern="1200"/>
            <a:t>É essencial que todos os membros da organização estejam envolvidos na construção de uma cultura proativa, promovendo o trabalho em equipe e a colaboração.</a:t>
          </a:r>
        </a:p>
      </dsp:txBody>
      <dsp:txXfrm>
        <a:off x="2034553" y="370034"/>
        <a:ext cx="4155226" cy="1484518"/>
      </dsp:txXfrm>
    </dsp:sp>
    <dsp:sp modelId="{582BF19A-5A7C-45F2-AADB-C6AD286802E4}">
      <dsp:nvSpPr>
        <dsp:cNvPr id="0" name=""/>
        <dsp:cNvSpPr/>
      </dsp:nvSpPr>
      <dsp:spPr>
        <a:xfrm>
          <a:off x="0" y="2002917"/>
          <a:ext cx="1854553" cy="185455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r="-8" b="-8"/>
          <a:stretch/>
        </a:blipFill>
        <a:ln>
          <a:noFill/>
        </a:ln>
        <a:effectLst/>
      </dsp:spPr>
      <dsp:style>
        <a:lnRef idx="0">
          <a:scrgbClr r="0" g="0" b="0"/>
        </a:lnRef>
        <a:fillRef idx="3">
          <a:scrgbClr r="0" g="0" b="0"/>
        </a:fillRef>
        <a:effectRef idx="2">
          <a:scrgbClr r="0" g="0" b="0"/>
        </a:effectRef>
        <a:fontRef idx="minor">
          <a:schemeClr val="lt1"/>
        </a:fontRef>
      </dsp:style>
    </dsp:sp>
    <dsp:sp modelId="{A3778909-F3EC-40E2-B5CA-ACA0602EAB36}">
      <dsp:nvSpPr>
        <dsp:cNvPr id="0" name=""/>
        <dsp:cNvSpPr/>
      </dsp:nvSpPr>
      <dsp:spPr>
        <a:xfrm>
          <a:off x="2034553" y="2002917"/>
          <a:ext cx="4155226" cy="37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pt-BR" sz="1800" kern="1200"/>
            <a:t>Conscientização e Antecipação</a:t>
          </a:r>
        </a:p>
      </dsp:txBody>
      <dsp:txXfrm>
        <a:off x="2034553" y="2002917"/>
        <a:ext cx="4155226" cy="370034"/>
      </dsp:txXfrm>
    </dsp:sp>
    <dsp:sp modelId="{57ECE80A-6779-4540-AACB-BC80D83DD0C6}">
      <dsp:nvSpPr>
        <dsp:cNvPr id="0" name=""/>
        <dsp:cNvSpPr/>
      </dsp:nvSpPr>
      <dsp:spPr>
        <a:xfrm>
          <a:off x="2034553" y="2372952"/>
          <a:ext cx="4155226" cy="1484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pt-BR" sz="1400" kern="1200"/>
            <a:t>Promover a conscientização sobre a importância de antecipar problemas pode ajudar a gerar soluções eficazes antes que os desafios surjam.</a:t>
          </a:r>
        </a:p>
      </dsp:txBody>
      <dsp:txXfrm>
        <a:off x="2034553" y="2372952"/>
        <a:ext cx="4155226" cy="1484518"/>
      </dsp:txXfrm>
    </dsp:sp>
    <dsp:sp modelId="{6A48C31E-E6DC-4496-984A-4415BF7ECC89}">
      <dsp:nvSpPr>
        <dsp:cNvPr id="0" name=""/>
        <dsp:cNvSpPr/>
      </dsp:nvSpPr>
      <dsp:spPr>
        <a:xfrm>
          <a:off x="0" y="4005834"/>
          <a:ext cx="1854553" cy="185455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t="2124" r="2" b="31127"/>
          <a:stretch/>
        </a:blipFill>
        <a:ln>
          <a:noFill/>
        </a:ln>
        <a:effectLst/>
      </dsp:spPr>
      <dsp:style>
        <a:lnRef idx="0">
          <a:scrgbClr r="0" g="0" b="0"/>
        </a:lnRef>
        <a:fillRef idx="3">
          <a:scrgbClr r="0" g="0" b="0"/>
        </a:fillRef>
        <a:effectRef idx="2">
          <a:scrgbClr r="0" g="0" b="0"/>
        </a:effectRef>
        <a:fontRef idx="minor">
          <a:schemeClr val="lt1"/>
        </a:fontRef>
      </dsp:style>
    </dsp:sp>
    <dsp:sp modelId="{E8FC4104-3FBE-49FF-8CD3-5E9BAE30AF3F}">
      <dsp:nvSpPr>
        <dsp:cNvPr id="0" name=""/>
        <dsp:cNvSpPr/>
      </dsp:nvSpPr>
      <dsp:spPr>
        <a:xfrm>
          <a:off x="2034553" y="4005834"/>
          <a:ext cx="4155226" cy="37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pt-BR" sz="1800" kern="1200"/>
            <a:t>Soluções Inovadoras</a:t>
          </a:r>
        </a:p>
      </dsp:txBody>
      <dsp:txXfrm>
        <a:off x="2034553" y="4005834"/>
        <a:ext cx="4155226" cy="370034"/>
      </dsp:txXfrm>
    </dsp:sp>
    <dsp:sp modelId="{DD7CF196-ABDA-48E8-B2E0-F3C15B47170D}">
      <dsp:nvSpPr>
        <dsp:cNvPr id="0" name=""/>
        <dsp:cNvSpPr/>
      </dsp:nvSpPr>
      <dsp:spPr>
        <a:xfrm>
          <a:off x="2034553" y="4375869"/>
          <a:ext cx="4155226" cy="1484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pt-BR" sz="1400" kern="1200"/>
            <a:t>Gerar soluções inovadoras é parte fundamental de uma cultura proativa, permitindo que a organização se adapte e cresça continuamente.</a:t>
          </a:r>
        </a:p>
      </dsp:txBody>
      <dsp:txXfrm>
        <a:off x="2034553" y="4375869"/>
        <a:ext cx="4155226" cy="14845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F65DE4-BDFC-44B5-92AD-EEA6EBE62D88}">
      <dsp:nvSpPr>
        <dsp:cNvPr id="0" name=""/>
        <dsp:cNvSpPr/>
      </dsp:nvSpPr>
      <dsp:spPr>
        <a:xfrm>
          <a:off x="0" y="0"/>
          <a:ext cx="1854553" cy="185455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r="-8" b="-8"/>
          <a:stretch/>
        </a:blipFill>
        <a:ln>
          <a:noFill/>
        </a:ln>
        <a:effectLst/>
      </dsp:spPr>
      <dsp:style>
        <a:lnRef idx="0">
          <a:scrgbClr r="0" g="0" b="0"/>
        </a:lnRef>
        <a:fillRef idx="3">
          <a:scrgbClr r="0" g="0" b="0"/>
        </a:fillRef>
        <a:effectRef idx="2">
          <a:scrgbClr r="0" g="0" b="0"/>
        </a:effectRef>
        <a:fontRef idx="minor">
          <a:schemeClr val="lt1"/>
        </a:fontRef>
      </dsp:style>
    </dsp:sp>
    <dsp:sp modelId="{78BF4D69-B816-4729-A391-BB80E865A983}">
      <dsp:nvSpPr>
        <dsp:cNvPr id="0" name=""/>
        <dsp:cNvSpPr/>
      </dsp:nvSpPr>
      <dsp:spPr>
        <a:xfrm>
          <a:off x="2034553" y="0"/>
          <a:ext cx="4155226" cy="37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pt-BR" sz="1800" kern="1200"/>
            <a:t>Análise SWOT</a:t>
          </a:r>
        </a:p>
      </dsp:txBody>
      <dsp:txXfrm>
        <a:off x="2034553" y="0"/>
        <a:ext cx="4155226" cy="370034"/>
      </dsp:txXfrm>
    </dsp:sp>
    <dsp:sp modelId="{7A9EBFD9-9E79-4D54-903D-0F0DFF22D944}">
      <dsp:nvSpPr>
        <dsp:cNvPr id="0" name=""/>
        <dsp:cNvSpPr/>
      </dsp:nvSpPr>
      <dsp:spPr>
        <a:xfrm>
          <a:off x="2034553" y="370034"/>
          <a:ext cx="4155226" cy="1484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pt-BR" sz="1400" kern="1200"/>
            <a:t>A análise SWOT ajuda a identificar forças, fraquezas, oportunidades e ameaças, apoiando decisões estratégicas para a melhoria contínua.</a:t>
          </a:r>
        </a:p>
      </dsp:txBody>
      <dsp:txXfrm>
        <a:off x="2034553" y="370034"/>
        <a:ext cx="4155226" cy="1484518"/>
      </dsp:txXfrm>
    </dsp:sp>
    <dsp:sp modelId="{94C49255-A05F-4C58-9234-B53846689CC0}">
      <dsp:nvSpPr>
        <dsp:cNvPr id="0" name=""/>
        <dsp:cNvSpPr/>
      </dsp:nvSpPr>
      <dsp:spPr>
        <a:xfrm>
          <a:off x="0" y="2002917"/>
          <a:ext cx="1854553" cy="185455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5358" r="22141" b="-3"/>
          <a:stretch/>
        </a:blipFill>
        <a:ln>
          <a:noFill/>
        </a:ln>
        <a:effectLst/>
      </dsp:spPr>
      <dsp:style>
        <a:lnRef idx="0">
          <a:scrgbClr r="0" g="0" b="0"/>
        </a:lnRef>
        <a:fillRef idx="3">
          <a:scrgbClr r="0" g="0" b="0"/>
        </a:fillRef>
        <a:effectRef idx="2">
          <a:scrgbClr r="0" g="0" b="0"/>
        </a:effectRef>
        <a:fontRef idx="minor">
          <a:schemeClr val="lt1"/>
        </a:fontRef>
      </dsp:style>
    </dsp:sp>
    <dsp:sp modelId="{79592D5E-2328-4E51-923C-C877E2EE6237}">
      <dsp:nvSpPr>
        <dsp:cNvPr id="0" name=""/>
        <dsp:cNvSpPr/>
      </dsp:nvSpPr>
      <dsp:spPr>
        <a:xfrm>
          <a:off x="2034553" y="2002917"/>
          <a:ext cx="4155226" cy="37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pt-BR" sz="1800" kern="1200"/>
            <a:t>Gráficos de Controle</a:t>
          </a:r>
        </a:p>
      </dsp:txBody>
      <dsp:txXfrm>
        <a:off x="2034553" y="2002917"/>
        <a:ext cx="4155226" cy="370034"/>
      </dsp:txXfrm>
    </dsp:sp>
    <dsp:sp modelId="{FD628C53-2C23-4561-8D3E-256E5D546CBE}">
      <dsp:nvSpPr>
        <dsp:cNvPr id="0" name=""/>
        <dsp:cNvSpPr/>
      </dsp:nvSpPr>
      <dsp:spPr>
        <a:xfrm>
          <a:off x="2034553" y="2372952"/>
          <a:ext cx="4155226" cy="1484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pt-BR" sz="1400" kern="1200"/>
            <a:t>Os gráficos de controle são ferramentas essenciais para monitorar processos e garantir que eles permaneçam estáveis e sob controle.</a:t>
          </a:r>
        </a:p>
      </dsp:txBody>
      <dsp:txXfrm>
        <a:off x="2034553" y="2372952"/>
        <a:ext cx="4155226" cy="1484518"/>
      </dsp:txXfrm>
    </dsp:sp>
    <dsp:sp modelId="{644EDDF0-0911-41DD-BF1F-452B09FE7859}">
      <dsp:nvSpPr>
        <dsp:cNvPr id="0" name=""/>
        <dsp:cNvSpPr/>
      </dsp:nvSpPr>
      <dsp:spPr>
        <a:xfrm>
          <a:off x="0" y="4005834"/>
          <a:ext cx="1854553" cy="185455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23539" r="23709" b="-4"/>
          <a:stretch/>
        </a:blipFill>
        <a:ln>
          <a:noFill/>
        </a:ln>
        <a:effectLst/>
      </dsp:spPr>
      <dsp:style>
        <a:lnRef idx="0">
          <a:scrgbClr r="0" g="0" b="0"/>
        </a:lnRef>
        <a:fillRef idx="3">
          <a:scrgbClr r="0" g="0" b="0"/>
        </a:fillRef>
        <a:effectRef idx="2">
          <a:scrgbClr r="0" g="0" b="0"/>
        </a:effectRef>
        <a:fontRef idx="minor">
          <a:schemeClr val="lt1"/>
        </a:fontRef>
      </dsp:style>
    </dsp:sp>
    <dsp:sp modelId="{F9B91884-A672-4A94-8F63-CFF104B6DABB}">
      <dsp:nvSpPr>
        <dsp:cNvPr id="0" name=""/>
        <dsp:cNvSpPr/>
      </dsp:nvSpPr>
      <dsp:spPr>
        <a:xfrm>
          <a:off x="2034553" y="4005834"/>
          <a:ext cx="4155226" cy="37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pt-BR" sz="1800" kern="1200"/>
            <a:t>Diagramas de Causa e Efeito</a:t>
          </a:r>
        </a:p>
      </dsp:txBody>
      <dsp:txXfrm>
        <a:off x="2034553" y="4005834"/>
        <a:ext cx="4155226" cy="370034"/>
      </dsp:txXfrm>
    </dsp:sp>
    <dsp:sp modelId="{C0D4393E-3C40-4D8D-A5F0-CE62728DC9F8}">
      <dsp:nvSpPr>
        <dsp:cNvPr id="0" name=""/>
        <dsp:cNvSpPr/>
      </dsp:nvSpPr>
      <dsp:spPr>
        <a:xfrm>
          <a:off x="2034553" y="4375869"/>
          <a:ext cx="4155226" cy="1484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pt-BR" sz="1400" kern="1200"/>
            <a:t>Os diagramas de causa e efeito ajudam a identificar as causas principais de problemas, facilitando a busca por soluções eficazes.</a:t>
          </a:r>
        </a:p>
      </dsp:txBody>
      <dsp:txXfrm>
        <a:off x="2034553" y="4375869"/>
        <a:ext cx="4155226" cy="14845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9FC432-747D-4003-AD37-BA4B1A0FB21D}">
      <dsp:nvSpPr>
        <dsp:cNvPr id="0" name=""/>
        <dsp:cNvSpPr/>
      </dsp:nvSpPr>
      <dsp:spPr>
        <a:xfrm>
          <a:off x="0" y="0"/>
          <a:ext cx="3403282" cy="624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pt-BR" sz="1800" kern="1200"/>
            <a:t>Importância das 5 Fases</a:t>
          </a:r>
          <a:endParaRPr lang="en-US" sz="1800" kern="1200"/>
        </a:p>
      </dsp:txBody>
      <dsp:txXfrm>
        <a:off x="0" y="0"/>
        <a:ext cx="3403282" cy="624969"/>
      </dsp:txXfrm>
    </dsp:sp>
    <dsp:sp modelId="{D102EB24-43DA-4E9B-BD79-55597743FA51}">
      <dsp:nvSpPr>
        <dsp:cNvPr id="0" name=""/>
        <dsp:cNvSpPr/>
      </dsp:nvSpPr>
      <dsp:spPr>
        <a:xfrm>
          <a:off x="0" y="624969"/>
          <a:ext cx="3403282" cy="1887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pt-BR" sz="1400" kern="1200"/>
            <a:t>A implementação das 5 fases do PCM é crucial para o sucesso das operações de manutenção, garantindo sua sustentabilidade e eficácia.</a:t>
          </a:r>
          <a:endParaRPr lang="en-US" sz="1400" kern="1200"/>
        </a:p>
      </dsp:txBody>
      <dsp:txXfrm>
        <a:off x="0" y="624969"/>
        <a:ext cx="3403282" cy="1887445"/>
      </dsp:txXfrm>
    </dsp:sp>
    <dsp:sp modelId="{F07CC511-78E3-41C3-963A-220202276DBF}">
      <dsp:nvSpPr>
        <dsp:cNvPr id="0" name=""/>
        <dsp:cNvSpPr/>
      </dsp:nvSpPr>
      <dsp:spPr>
        <a:xfrm>
          <a:off x="3743610" y="0"/>
          <a:ext cx="3403282" cy="624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pt-BR" sz="1800" kern="1200"/>
            <a:t>Contribuição Única de Cada Fase</a:t>
          </a:r>
          <a:endParaRPr lang="en-US" sz="1800" kern="1200"/>
        </a:p>
      </dsp:txBody>
      <dsp:txXfrm>
        <a:off x="3743610" y="0"/>
        <a:ext cx="3403282" cy="624969"/>
      </dsp:txXfrm>
    </dsp:sp>
    <dsp:sp modelId="{AD06E302-D54D-4EF1-97AF-2DA741251EC3}">
      <dsp:nvSpPr>
        <dsp:cNvPr id="0" name=""/>
        <dsp:cNvSpPr/>
      </dsp:nvSpPr>
      <dsp:spPr>
        <a:xfrm>
          <a:off x="3743610" y="624969"/>
          <a:ext cx="3403282" cy="1887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pt-BR" sz="1400" kern="1200"/>
            <a:t>Cada fase do PCM traz uma contribuição única que, quando integrada, resulta em um sistema robusto e eficiente.</a:t>
          </a:r>
          <a:endParaRPr lang="en-US" sz="1400" kern="1200"/>
        </a:p>
      </dsp:txBody>
      <dsp:txXfrm>
        <a:off x="3743610" y="624969"/>
        <a:ext cx="3403282" cy="1887445"/>
      </dsp:txXfrm>
    </dsp:sp>
    <dsp:sp modelId="{0DFD7C01-D738-4850-BB11-8F3262BA5A1A}">
      <dsp:nvSpPr>
        <dsp:cNvPr id="0" name=""/>
        <dsp:cNvSpPr/>
      </dsp:nvSpPr>
      <dsp:spPr>
        <a:xfrm>
          <a:off x="7487221" y="0"/>
          <a:ext cx="3403282" cy="624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pt-BR" sz="1800" kern="1200"/>
            <a:t>Eficiência e Melhoria Contínua</a:t>
          </a:r>
          <a:endParaRPr lang="en-US" sz="1800" kern="1200"/>
        </a:p>
      </dsp:txBody>
      <dsp:txXfrm>
        <a:off x="7487221" y="0"/>
        <a:ext cx="3403282" cy="624969"/>
      </dsp:txXfrm>
    </dsp:sp>
    <dsp:sp modelId="{D690BBA4-41FE-49F3-AB5B-4D1450C0F244}">
      <dsp:nvSpPr>
        <dsp:cNvPr id="0" name=""/>
        <dsp:cNvSpPr/>
      </dsp:nvSpPr>
      <dsp:spPr>
        <a:xfrm>
          <a:off x="7487221" y="624969"/>
          <a:ext cx="3403282" cy="1887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pt-BR" sz="1400" kern="1200"/>
            <a:t>A integração das fases do PCM promove eficiência e melhoria contínua nas operações de manutenção, resultando em maior produtividade.</a:t>
          </a:r>
          <a:endParaRPr lang="en-US" sz="1400" kern="1200"/>
        </a:p>
      </dsp:txBody>
      <dsp:txXfrm>
        <a:off x="7487221" y="624969"/>
        <a:ext cx="3403282" cy="1887445"/>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26999A-58BA-4A1C-B60F-77BCBBF586B2}" type="datetimeFigureOut">
              <a:rPr lang="pt-BR" smtClean="0"/>
              <a:t>26/04/2025</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45E266-E216-41AA-BEAD-99CD6E16E5DB}" type="slidenum">
              <a:rPr lang="pt-BR" smtClean="0"/>
              <a:t>‹nº›</a:t>
            </a:fld>
            <a:endParaRPr lang="pt-BR"/>
          </a:p>
        </p:txBody>
      </p:sp>
    </p:spTree>
    <p:extLst>
      <p:ext uri="{BB962C8B-B14F-4D97-AF65-F5344CB8AC3E}">
        <p14:creationId xmlns:p14="http://schemas.microsoft.com/office/powerpoint/2010/main" val="829027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Os conteúdos gerados pela IA podem estar incorretos.
---
Neste guia, exploraremos as cinco fases essenciais de implantação do PCM (Planejamento e Controle da Manutenção). Cada fase desempenha um papel crucial na construção de um sistema de gestão eficaz, visando a excelência operacional e a melhoria contínua.
</a:t>
            </a:r>
          </a:p>
        </p:txBody>
      </p:sp>
      <p:sp>
        <p:nvSpPr>
          <p:cNvPr id="4" name="Espaço Reservado para Número de Slide 3"/>
          <p:cNvSpPr>
            <a:spLocks noGrp="1"/>
          </p:cNvSpPr>
          <p:nvPr>
            <p:ph type="sldNum" sz="quarter" idx="5"/>
          </p:nvPr>
        </p:nvSpPr>
        <p:spPr/>
        <p:txBody>
          <a:bodyPr/>
          <a:lstStyle/>
          <a:p>
            <a:fld id="{D6A2357A-D0F9-464D-8607-214FF1C0405D}" type="slidenum">
              <a:rPr lang="pt-BR" smtClean="0"/>
              <a:t>1</a:t>
            </a:fld>
            <a:endParaRPr lang="pt-BR"/>
          </a:p>
        </p:txBody>
      </p:sp>
    </p:spTree>
    <p:extLst>
      <p:ext uri="{BB962C8B-B14F-4D97-AF65-F5344CB8AC3E}">
        <p14:creationId xmlns:p14="http://schemas.microsoft.com/office/powerpoint/2010/main" val="32605093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Práticas reativas no PCM incluem reparos de emergência e manutenção corretiva. Embora essas ações sejam necessárias, depender exclusivamente delas pode levar a custos elevados e ineficiências operacionais.</a:t>
            </a:r>
          </a:p>
        </p:txBody>
      </p:sp>
      <p:sp>
        <p:nvSpPr>
          <p:cNvPr id="4" name="Espaço Reservado para Número de Slide 3"/>
          <p:cNvSpPr>
            <a:spLocks noGrp="1"/>
          </p:cNvSpPr>
          <p:nvPr>
            <p:ph type="sldNum" sz="quarter" idx="5"/>
          </p:nvPr>
        </p:nvSpPr>
        <p:spPr/>
        <p:txBody>
          <a:bodyPr/>
          <a:lstStyle/>
          <a:p>
            <a:fld id="{D6A2357A-D0F9-464D-8607-214FF1C0405D}" type="slidenum">
              <a:rPr lang="pt-BR" smtClean="0"/>
              <a:t>10</a:t>
            </a:fld>
            <a:endParaRPr lang="pt-BR"/>
          </a:p>
        </p:txBody>
      </p:sp>
    </p:spTree>
    <p:extLst>
      <p:ext uri="{BB962C8B-B14F-4D97-AF65-F5344CB8AC3E}">
        <p14:creationId xmlns:p14="http://schemas.microsoft.com/office/powerpoint/2010/main" val="2409418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A fase preventiva é um avanço em relação à fase reativa, focando na mitigação de riscos antes que problemas ocorram. Isso envolve a implementação de estratégias que garantem a continuidade das operações.</a:t>
            </a:r>
          </a:p>
        </p:txBody>
      </p:sp>
      <p:sp>
        <p:nvSpPr>
          <p:cNvPr id="4" name="Espaço Reservado para Número de Slide 3"/>
          <p:cNvSpPr>
            <a:spLocks noGrp="1"/>
          </p:cNvSpPr>
          <p:nvPr>
            <p:ph type="sldNum" sz="quarter" idx="5"/>
          </p:nvPr>
        </p:nvSpPr>
        <p:spPr/>
        <p:txBody>
          <a:bodyPr/>
          <a:lstStyle/>
          <a:p>
            <a:fld id="{D6A2357A-D0F9-464D-8607-214FF1C0405D}" type="slidenum">
              <a:rPr lang="pt-BR" smtClean="0"/>
              <a:t>11</a:t>
            </a:fld>
            <a:endParaRPr lang="pt-BR"/>
          </a:p>
        </p:txBody>
      </p:sp>
    </p:spTree>
    <p:extLst>
      <p:ext uri="{BB962C8B-B14F-4D97-AF65-F5344CB8AC3E}">
        <p14:creationId xmlns:p14="http://schemas.microsoft.com/office/powerpoint/2010/main" val="7102302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Transitar da reatividade para a prevenção requer mudanças culturais e processuais. É essencial que a equipe entenda os benefícios da manutenção preventiva e se comprometa com a nova abordagem.</a:t>
            </a:r>
          </a:p>
        </p:txBody>
      </p:sp>
      <p:sp>
        <p:nvSpPr>
          <p:cNvPr id="4" name="Espaço Reservado para Número de Slide 3"/>
          <p:cNvSpPr>
            <a:spLocks noGrp="1"/>
          </p:cNvSpPr>
          <p:nvPr>
            <p:ph type="sldNum" sz="quarter" idx="5"/>
          </p:nvPr>
        </p:nvSpPr>
        <p:spPr/>
        <p:txBody>
          <a:bodyPr/>
          <a:lstStyle/>
          <a:p>
            <a:fld id="{D6A2357A-D0F9-464D-8607-214FF1C0405D}" type="slidenum">
              <a:rPr lang="pt-BR" smtClean="0"/>
              <a:t>12</a:t>
            </a:fld>
            <a:endParaRPr lang="pt-BR"/>
          </a:p>
        </p:txBody>
      </p:sp>
    </p:spTree>
    <p:extLst>
      <p:ext uri="{BB962C8B-B14F-4D97-AF65-F5344CB8AC3E}">
        <p14:creationId xmlns:p14="http://schemas.microsoft.com/office/powerpoint/2010/main" val="3413160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Medidas preventivas incluem a realização de manutenções regulares e inspeções programadas. Essas ações não apenas reduzem a probabilidade de falhas, mas também garantem a eficiência operacional a longo prazo.</a:t>
            </a:r>
          </a:p>
        </p:txBody>
      </p:sp>
      <p:sp>
        <p:nvSpPr>
          <p:cNvPr id="4" name="Espaço Reservado para Número de Slide 3"/>
          <p:cNvSpPr>
            <a:spLocks noGrp="1"/>
          </p:cNvSpPr>
          <p:nvPr>
            <p:ph type="sldNum" sz="quarter" idx="5"/>
          </p:nvPr>
        </p:nvSpPr>
        <p:spPr/>
        <p:txBody>
          <a:bodyPr/>
          <a:lstStyle/>
          <a:p>
            <a:fld id="{D6A2357A-D0F9-464D-8607-214FF1C0405D}" type="slidenum">
              <a:rPr lang="pt-BR" smtClean="0"/>
              <a:t>13</a:t>
            </a:fld>
            <a:endParaRPr lang="pt-BR"/>
          </a:p>
        </p:txBody>
      </p:sp>
    </p:spTree>
    <p:extLst>
      <p:ext uri="{BB962C8B-B14F-4D97-AF65-F5344CB8AC3E}">
        <p14:creationId xmlns:p14="http://schemas.microsoft.com/office/powerpoint/2010/main" val="3932902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A abordagem preventiva no PCM traz inúmeros benefícios, como redução de custos, aumento da vida útil dos ativos e melhoria na satisfação dos clientes. Implementar essa fase é um passo crucial para a excelência operacional.</a:t>
            </a:r>
          </a:p>
        </p:txBody>
      </p:sp>
      <p:sp>
        <p:nvSpPr>
          <p:cNvPr id="4" name="Espaço Reservado para Número de Slide 3"/>
          <p:cNvSpPr>
            <a:spLocks noGrp="1"/>
          </p:cNvSpPr>
          <p:nvPr>
            <p:ph type="sldNum" sz="quarter" idx="5"/>
          </p:nvPr>
        </p:nvSpPr>
        <p:spPr/>
        <p:txBody>
          <a:bodyPr/>
          <a:lstStyle/>
          <a:p>
            <a:fld id="{D6A2357A-D0F9-464D-8607-214FF1C0405D}" type="slidenum">
              <a:rPr lang="pt-BR" smtClean="0"/>
              <a:t>14</a:t>
            </a:fld>
            <a:endParaRPr lang="pt-BR"/>
          </a:p>
        </p:txBody>
      </p:sp>
    </p:spTree>
    <p:extLst>
      <p:ext uri="{BB962C8B-B14F-4D97-AF65-F5344CB8AC3E}">
        <p14:creationId xmlns:p14="http://schemas.microsoft.com/office/powerpoint/2010/main" val="28585501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A fase proativa representa um estágio mais avançado, onde as organizações não apenas evitam problemas, mas também se preparam para eles. Isso envolve planejamento e uma cultura de antecipação.</a:t>
            </a:r>
          </a:p>
        </p:txBody>
      </p:sp>
      <p:sp>
        <p:nvSpPr>
          <p:cNvPr id="4" name="Espaço Reservado para Número de Slide 3"/>
          <p:cNvSpPr>
            <a:spLocks noGrp="1"/>
          </p:cNvSpPr>
          <p:nvPr>
            <p:ph type="sldNum" sz="quarter" idx="5"/>
          </p:nvPr>
        </p:nvSpPr>
        <p:spPr/>
        <p:txBody>
          <a:bodyPr/>
          <a:lstStyle/>
          <a:p>
            <a:fld id="{D6A2357A-D0F9-464D-8607-214FF1C0405D}" type="slidenum">
              <a:rPr lang="pt-BR" smtClean="0"/>
              <a:t>15</a:t>
            </a:fld>
            <a:endParaRPr lang="pt-BR"/>
          </a:p>
        </p:txBody>
      </p:sp>
    </p:spTree>
    <p:extLst>
      <p:ext uri="{BB962C8B-B14F-4D97-AF65-F5344CB8AC3E}">
        <p14:creationId xmlns:p14="http://schemas.microsoft.com/office/powerpoint/2010/main" val="28848859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Construir uma cultura proativa requer envolvimento de todos os níveis da organização. É fundamental promover a conscientização sobre a importância de antecipar problemas e gerar soluções antes que ocorram.</a:t>
            </a:r>
          </a:p>
        </p:txBody>
      </p:sp>
      <p:sp>
        <p:nvSpPr>
          <p:cNvPr id="4" name="Espaço Reservado para Número de Slide 3"/>
          <p:cNvSpPr>
            <a:spLocks noGrp="1"/>
          </p:cNvSpPr>
          <p:nvPr>
            <p:ph type="sldNum" sz="quarter" idx="5"/>
          </p:nvPr>
        </p:nvSpPr>
        <p:spPr/>
        <p:txBody>
          <a:bodyPr/>
          <a:lstStyle/>
          <a:p>
            <a:fld id="{D6A2357A-D0F9-464D-8607-214FF1C0405D}" type="slidenum">
              <a:rPr lang="pt-BR" smtClean="0"/>
              <a:t>16</a:t>
            </a:fld>
            <a:endParaRPr lang="pt-BR"/>
          </a:p>
        </p:txBody>
      </p:sp>
    </p:spTree>
    <p:extLst>
      <p:ext uri="{BB962C8B-B14F-4D97-AF65-F5344CB8AC3E}">
        <p14:creationId xmlns:p14="http://schemas.microsoft.com/office/powerpoint/2010/main" val="33892603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O planejamento eficaz é essencial para identificar possíveis problemas antes que ocorram. Isso envolve análise de dados, previsões e desenvolvimento de estratégias para mitigar riscos potenciais.</a:t>
            </a:r>
          </a:p>
        </p:txBody>
      </p:sp>
      <p:sp>
        <p:nvSpPr>
          <p:cNvPr id="4" name="Espaço Reservado para Número de Slide 3"/>
          <p:cNvSpPr>
            <a:spLocks noGrp="1"/>
          </p:cNvSpPr>
          <p:nvPr>
            <p:ph type="sldNum" sz="quarter" idx="5"/>
          </p:nvPr>
        </p:nvSpPr>
        <p:spPr/>
        <p:txBody>
          <a:bodyPr/>
          <a:lstStyle/>
          <a:p>
            <a:fld id="{D6A2357A-D0F9-464D-8607-214FF1C0405D}" type="slidenum">
              <a:rPr lang="pt-BR" smtClean="0"/>
              <a:t>17</a:t>
            </a:fld>
            <a:endParaRPr lang="pt-BR"/>
          </a:p>
        </p:txBody>
      </p:sp>
    </p:spTree>
    <p:extLst>
      <p:ext uri="{BB962C8B-B14F-4D97-AF65-F5344CB8AC3E}">
        <p14:creationId xmlns:p14="http://schemas.microsoft.com/office/powerpoint/2010/main" val="2509753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A utilização de dados e análise preditiva é uma ferramenta poderosa na fase proativa. Essas técnicas ajudam a prever falhas e a otimizar a manutenção, garantindo que os recursos sejam alocados de forma eficiente.</a:t>
            </a:r>
          </a:p>
        </p:txBody>
      </p:sp>
      <p:sp>
        <p:nvSpPr>
          <p:cNvPr id="4" name="Espaço Reservado para Número de Slide 3"/>
          <p:cNvSpPr>
            <a:spLocks noGrp="1"/>
          </p:cNvSpPr>
          <p:nvPr>
            <p:ph type="sldNum" sz="quarter" idx="5"/>
          </p:nvPr>
        </p:nvSpPr>
        <p:spPr/>
        <p:txBody>
          <a:bodyPr/>
          <a:lstStyle/>
          <a:p>
            <a:fld id="{D6A2357A-D0F9-464D-8607-214FF1C0405D}" type="slidenum">
              <a:rPr lang="pt-BR" smtClean="0"/>
              <a:t>18</a:t>
            </a:fld>
            <a:endParaRPr lang="pt-BR"/>
          </a:p>
        </p:txBody>
      </p:sp>
    </p:spTree>
    <p:extLst>
      <p:ext uri="{BB962C8B-B14F-4D97-AF65-F5344CB8AC3E}">
        <p14:creationId xmlns:p14="http://schemas.microsoft.com/office/powerpoint/2010/main" val="36061687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A fase de melhoria contínua é onde as organizações se dedicam a aprimorar constantemente seus processos e sistemas. Essa abordagem garante que a manutenção permaneça eficaz e relevante ao longo do tempo.</a:t>
            </a:r>
          </a:p>
        </p:txBody>
      </p:sp>
      <p:sp>
        <p:nvSpPr>
          <p:cNvPr id="4" name="Espaço Reservado para Número de Slide 3"/>
          <p:cNvSpPr>
            <a:spLocks noGrp="1"/>
          </p:cNvSpPr>
          <p:nvPr>
            <p:ph type="sldNum" sz="quarter" idx="5"/>
          </p:nvPr>
        </p:nvSpPr>
        <p:spPr/>
        <p:txBody>
          <a:bodyPr/>
          <a:lstStyle/>
          <a:p>
            <a:fld id="{D6A2357A-D0F9-464D-8607-214FF1C0405D}" type="slidenum">
              <a:rPr lang="pt-BR" smtClean="0"/>
              <a:t>19</a:t>
            </a:fld>
            <a:endParaRPr lang="pt-BR"/>
          </a:p>
        </p:txBody>
      </p:sp>
    </p:spTree>
    <p:extLst>
      <p:ext uri="{BB962C8B-B14F-4D97-AF65-F5344CB8AC3E}">
        <p14:creationId xmlns:p14="http://schemas.microsoft.com/office/powerpoint/2010/main" val="1659883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Abordaremos primeiramente a importância do auto diagnóstico como um ponto de partida crucial. Em seguida, passaremos pelas fases reativa, preventiva, proativa e de melhoria contínua. Cada fase será desmembrada, apresentando suas características, métodos e ferramentas essenciais.</a:t>
            </a:r>
          </a:p>
        </p:txBody>
      </p:sp>
      <p:sp>
        <p:nvSpPr>
          <p:cNvPr id="4" name="Espaço Reservado para Número de Slide 3"/>
          <p:cNvSpPr>
            <a:spLocks noGrp="1"/>
          </p:cNvSpPr>
          <p:nvPr>
            <p:ph type="sldNum" sz="quarter" idx="5"/>
          </p:nvPr>
        </p:nvSpPr>
        <p:spPr/>
        <p:txBody>
          <a:bodyPr/>
          <a:lstStyle/>
          <a:p>
            <a:fld id="{D6A2357A-D0F9-464D-8607-214FF1C0405D}" type="slidenum">
              <a:rPr lang="pt-BR" smtClean="0"/>
              <a:t>2</a:t>
            </a:fld>
            <a:endParaRPr lang="pt-BR"/>
          </a:p>
        </p:txBody>
      </p:sp>
    </p:spTree>
    <p:extLst>
      <p:ext uri="{BB962C8B-B14F-4D97-AF65-F5344CB8AC3E}">
        <p14:creationId xmlns:p14="http://schemas.microsoft.com/office/powerpoint/2010/main" val="15203843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Os princípios da melhoria contínua incluem a busca por eficiência e eficácia. Organizações que adotam essa filosofia têm um compromisso com a inovação e a evolução constante de suas práticas.</a:t>
            </a:r>
          </a:p>
        </p:txBody>
      </p:sp>
      <p:sp>
        <p:nvSpPr>
          <p:cNvPr id="4" name="Espaço Reservado para Número de Slide 3"/>
          <p:cNvSpPr>
            <a:spLocks noGrp="1"/>
          </p:cNvSpPr>
          <p:nvPr>
            <p:ph type="sldNum" sz="quarter" idx="5"/>
          </p:nvPr>
        </p:nvSpPr>
        <p:spPr/>
        <p:txBody>
          <a:bodyPr/>
          <a:lstStyle/>
          <a:p>
            <a:fld id="{D6A2357A-D0F9-464D-8607-214FF1C0405D}" type="slidenum">
              <a:rPr lang="pt-BR" smtClean="0"/>
              <a:t>20</a:t>
            </a:fld>
            <a:endParaRPr lang="pt-BR"/>
          </a:p>
        </p:txBody>
      </p:sp>
    </p:spTree>
    <p:extLst>
      <p:ext uri="{BB962C8B-B14F-4D97-AF65-F5344CB8AC3E}">
        <p14:creationId xmlns:p14="http://schemas.microsoft.com/office/powerpoint/2010/main" val="27030273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O ciclo PDCA é uma metodologia eficaz para implementar melhorias. Ele envolve planejamento, execução, verificação dos resultados e ajustes necessários, criando um ciclo de feedback que promove a evolução constante.</a:t>
            </a:r>
          </a:p>
        </p:txBody>
      </p:sp>
      <p:sp>
        <p:nvSpPr>
          <p:cNvPr id="4" name="Espaço Reservado para Número de Slide 3"/>
          <p:cNvSpPr>
            <a:spLocks noGrp="1"/>
          </p:cNvSpPr>
          <p:nvPr>
            <p:ph type="sldNum" sz="quarter" idx="5"/>
          </p:nvPr>
        </p:nvSpPr>
        <p:spPr/>
        <p:txBody>
          <a:bodyPr/>
          <a:lstStyle/>
          <a:p>
            <a:fld id="{D6A2357A-D0F9-464D-8607-214FF1C0405D}" type="slidenum">
              <a:rPr lang="pt-BR" smtClean="0"/>
              <a:t>21</a:t>
            </a:fld>
            <a:endParaRPr lang="pt-BR"/>
          </a:p>
        </p:txBody>
      </p:sp>
    </p:spTree>
    <p:extLst>
      <p:ext uri="{BB962C8B-B14F-4D97-AF65-F5344CB8AC3E}">
        <p14:creationId xmlns:p14="http://schemas.microsoft.com/office/powerpoint/2010/main" val="32278054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Diversas ferramentas e técnicas podem ser utilizadas para a melhoria contínua, como análise SWOT, gráficos de controle e diagramas de causa e efeito. Utilizar essas ferramentas ajuda a identificar áreas de melhoria e a implementar soluções eficazes.</a:t>
            </a:r>
          </a:p>
        </p:txBody>
      </p:sp>
      <p:sp>
        <p:nvSpPr>
          <p:cNvPr id="4" name="Espaço Reservado para Número de Slide 3"/>
          <p:cNvSpPr>
            <a:spLocks noGrp="1"/>
          </p:cNvSpPr>
          <p:nvPr>
            <p:ph type="sldNum" sz="quarter" idx="5"/>
          </p:nvPr>
        </p:nvSpPr>
        <p:spPr/>
        <p:txBody>
          <a:bodyPr/>
          <a:lstStyle/>
          <a:p>
            <a:fld id="{D6A2357A-D0F9-464D-8607-214FF1C0405D}" type="slidenum">
              <a:rPr lang="pt-BR" smtClean="0"/>
              <a:t>22</a:t>
            </a:fld>
            <a:endParaRPr lang="pt-BR"/>
          </a:p>
        </p:txBody>
      </p:sp>
    </p:spTree>
    <p:extLst>
      <p:ext uri="{BB962C8B-B14F-4D97-AF65-F5344CB8AC3E}">
        <p14:creationId xmlns:p14="http://schemas.microsoft.com/office/powerpoint/2010/main" val="16946209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A implementação das 5 fases do PCM é essencial para o sucesso e a sustentabilidade das operações de manutenção. Cada fase traz uma contribuição única e, quando integradas, criam um sistema robusto que promove a eficiência e a melhoria contínua.</a:t>
            </a:r>
          </a:p>
        </p:txBody>
      </p:sp>
      <p:sp>
        <p:nvSpPr>
          <p:cNvPr id="4" name="Espaço Reservado para Número de Slide 3"/>
          <p:cNvSpPr>
            <a:spLocks noGrp="1"/>
          </p:cNvSpPr>
          <p:nvPr>
            <p:ph type="sldNum" sz="quarter" idx="5"/>
          </p:nvPr>
        </p:nvSpPr>
        <p:spPr/>
        <p:txBody>
          <a:bodyPr/>
          <a:lstStyle/>
          <a:p>
            <a:fld id="{D6A2357A-D0F9-464D-8607-214FF1C0405D}" type="slidenum">
              <a:rPr lang="pt-BR" smtClean="0"/>
              <a:t>23</a:t>
            </a:fld>
            <a:endParaRPr lang="pt-BR"/>
          </a:p>
        </p:txBody>
      </p:sp>
    </p:spTree>
    <p:extLst>
      <p:ext uri="{BB962C8B-B14F-4D97-AF65-F5344CB8AC3E}">
        <p14:creationId xmlns:p14="http://schemas.microsoft.com/office/powerpoint/2010/main" val="2303278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O auto diagnóstico é uma etapa vital na implantação do PCM, pois permite avaliar a situação atual da organização. Essa fase nos ajuda a entender onde estamos e para onde devemos ir, preparando o terreno para implementações eficazes.</a:t>
            </a:r>
          </a:p>
        </p:txBody>
      </p:sp>
      <p:sp>
        <p:nvSpPr>
          <p:cNvPr id="4" name="Espaço Reservado para Número de Slide 3"/>
          <p:cNvSpPr>
            <a:spLocks noGrp="1"/>
          </p:cNvSpPr>
          <p:nvPr>
            <p:ph type="sldNum" sz="quarter" idx="5"/>
          </p:nvPr>
        </p:nvSpPr>
        <p:spPr/>
        <p:txBody>
          <a:bodyPr/>
          <a:lstStyle/>
          <a:p>
            <a:fld id="{D6A2357A-D0F9-464D-8607-214FF1C0405D}" type="slidenum">
              <a:rPr lang="pt-BR" smtClean="0"/>
              <a:t>3</a:t>
            </a:fld>
            <a:endParaRPr lang="pt-BR"/>
          </a:p>
        </p:txBody>
      </p:sp>
    </p:spTree>
    <p:extLst>
      <p:ext uri="{BB962C8B-B14F-4D97-AF65-F5344CB8AC3E}">
        <p14:creationId xmlns:p14="http://schemas.microsoft.com/office/powerpoint/2010/main" val="61578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Realizar um auto diagnóstico ajuda a identificar lacunas na gestão e áreas que precisam de atenção. Essa análise é fundamental para a elaboração de um plano de ação estratégico que atenda às necessidades específicas da organização.</a:t>
            </a:r>
          </a:p>
        </p:txBody>
      </p:sp>
      <p:sp>
        <p:nvSpPr>
          <p:cNvPr id="4" name="Espaço Reservado para Número de Slide 3"/>
          <p:cNvSpPr>
            <a:spLocks noGrp="1"/>
          </p:cNvSpPr>
          <p:nvPr>
            <p:ph type="sldNum" sz="quarter" idx="5"/>
          </p:nvPr>
        </p:nvSpPr>
        <p:spPr/>
        <p:txBody>
          <a:bodyPr/>
          <a:lstStyle/>
          <a:p>
            <a:fld id="{D6A2357A-D0F9-464D-8607-214FF1C0405D}" type="slidenum">
              <a:rPr lang="pt-BR" smtClean="0"/>
              <a:t>4</a:t>
            </a:fld>
            <a:endParaRPr lang="pt-BR"/>
          </a:p>
        </p:txBody>
      </p:sp>
    </p:spTree>
    <p:extLst>
      <p:ext uri="{BB962C8B-B14F-4D97-AF65-F5344CB8AC3E}">
        <p14:creationId xmlns:p14="http://schemas.microsoft.com/office/powerpoint/2010/main" val="601520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Existem diversas ferramentas e métodos para realizar um auto diagnóstico, como questionários, entrevistas e análises de dados. Utilizar essas ferramentas permite uma avaliação detalhada e objetiva do desempenho atual da manutenção.</a:t>
            </a:r>
          </a:p>
        </p:txBody>
      </p:sp>
      <p:sp>
        <p:nvSpPr>
          <p:cNvPr id="4" name="Espaço Reservado para Número de Slide 3"/>
          <p:cNvSpPr>
            <a:spLocks noGrp="1"/>
          </p:cNvSpPr>
          <p:nvPr>
            <p:ph type="sldNum" sz="quarter" idx="5"/>
          </p:nvPr>
        </p:nvSpPr>
        <p:spPr/>
        <p:txBody>
          <a:bodyPr/>
          <a:lstStyle/>
          <a:p>
            <a:fld id="{D6A2357A-D0F9-464D-8607-214FF1C0405D}" type="slidenum">
              <a:rPr lang="pt-BR" smtClean="0"/>
              <a:t>5</a:t>
            </a:fld>
            <a:endParaRPr lang="pt-BR"/>
          </a:p>
        </p:txBody>
      </p:sp>
    </p:spTree>
    <p:extLst>
      <p:ext uri="{BB962C8B-B14F-4D97-AF65-F5344CB8AC3E}">
        <p14:creationId xmlns:p14="http://schemas.microsoft.com/office/powerpoint/2010/main" val="1292309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A identificação de pontos fortes e fracos no auto diagnóstico fornece insights valiosos. Isso não só ajuda na alocação de recursos, mas também orienta a priorização das ações necessárias para melhorar o desempenho global.</a:t>
            </a:r>
          </a:p>
        </p:txBody>
      </p:sp>
      <p:sp>
        <p:nvSpPr>
          <p:cNvPr id="4" name="Espaço Reservado para Número de Slide 3"/>
          <p:cNvSpPr>
            <a:spLocks noGrp="1"/>
          </p:cNvSpPr>
          <p:nvPr>
            <p:ph type="sldNum" sz="quarter" idx="5"/>
          </p:nvPr>
        </p:nvSpPr>
        <p:spPr/>
        <p:txBody>
          <a:bodyPr/>
          <a:lstStyle/>
          <a:p>
            <a:fld id="{D6A2357A-D0F9-464D-8607-214FF1C0405D}" type="slidenum">
              <a:rPr lang="pt-BR" smtClean="0"/>
              <a:t>6</a:t>
            </a:fld>
            <a:endParaRPr lang="pt-BR"/>
          </a:p>
        </p:txBody>
      </p:sp>
    </p:spTree>
    <p:extLst>
      <p:ext uri="{BB962C8B-B14F-4D97-AF65-F5344CB8AC3E}">
        <p14:creationId xmlns:p14="http://schemas.microsoft.com/office/powerpoint/2010/main" val="2895480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A fase reativa é onde as organizações lidam com crises e problemas à medida que surgem. Embora necessária, essa abordagem é limitada e demanda um esforço constante para resolver problemas em vez de preveni-los.</a:t>
            </a:r>
          </a:p>
        </p:txBody>
      </p:sp>
      <p:sp>
        <p:nvSpPr>
          <p:cNvPr id="4" name="Espaço Reservado para Número de Slide 3"/>
          <p:cNvSpPr>
            <a:spLocks noGrp="1"/>
          </p:cNvSpPr>
          <p:nvPr>
            <p:ph type="sldNum" sz="quarter" idx="5"/>
          </p:nvPr>
        </p:nvSpPr>
        <p:spPr/>
        <p:txBody>
          <a:bodyPr/>
          <a:lstStyle/>
          <a:p>
            <a:fld id="{D6A2357A-D0F9-464D-8607-214FF1C0405D}" type="slidenum">
              <a:rPr lang="pt-BR" smtClean="0"/>
              <a:t>7</a:t>
            </a:fld>
            <a:endParaRPr lang="pt-BR"/>
          </a:p>
        </p:txBody>
      </p:sp>
    </p:spTree>
    <p:extLst>
      <p:ext uri="{BB962C8B-B14F-4D97-AF65-F5344CB8AC3E}">
        <p14:creationId xmlns:p14="http://schemas.microsoft.com/office/powerpoint/2010/main" val="1138147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As principais características da fase reativa incluem a resposta imediata a falhas e crises, com foco em soluções temporárias. Essa fase é comum em ambientes onde a manutenção proativa não foi implementada.</a:t>
            </a:r>
          </a:p>
        </p:txBody>
      </p:sp>
      <p:sp>
        <p:nvSpPr>
          <p:cNvPr id="4" name="Espaço Reservado para Número de Slide 3"/>
          <p:cNvSpPr>
            <a:spLocks noGrp="1"/>
          </p:cNvSpPr>
          <p:nvPr>
            <p:ph type="sldNum" sz="quarter" idx="5"/>
          </p:nvPr>
        </p:nvSpPr>
        <p:spPr/>
        <p:txBody>
          <a:bodyPr/>
          <a:lstStyle/>
          <a:p>
            <a:fld id="{D6A2357A-D0F9-464D-8607-214FF1C0405D}" type="slidenum">
              <a:rPr lang="pt-BR" smtClean="0"/>
              <a:t>8</a:t>
            </a:fld>
            <a:endParaRPr lang="pt-BR"/>
          </a:p>
        </p:txBody>
      </p:sp>
    </p:spTree>
    <p:extLst>
      <p:ext uri="{BB962C8B-B14F-4D97-AF65-F5344CB8AC3E}">
        <p14:creationId xmlns:p14="http://schemas.microsoft.com/office/powerpoint/2010/main" val="318232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A gestão de crises é uma habilidade crítica na fase reativa. A capacidade de responder rapidamente e resolver problemas pode minimizar o impacto de falhas, mas a repetição desses problemas indica uma necessidade de mudança de abordagem.</a:t>
            </a:r>
          </a:p>
        </p:txBody>
      </p:sp>
      <p:sp>
        <p:nvSpPr>
          <p:cNvPr id="4" name="Espaço Reservado para Número de Slide 3"/>
          <p:cNvSpPr>
            <a:spLocks noGrp="1"/>
          </p:cNvSpPr>
          <p:nvPr>
            <p:ph type="sldNum" sz="quarter" idx="5"/>
          </p:nvPr>
        </p:nvSpPr>
        <p:spPr/>
        <p:txBody>
          <a:bodyPr/>
          <a:lstStyle/>
          <a:p>
            <a:fld id="{D6A2357A-D0F9-464D-8607-214FF1C0405D}" type="slidenum">
              <a:rPr lang="pt-BR" smtClean="0"/>
              <a:t>9</a:t>
            </a:fld>
            <a:endParaRPr lang="pt-BR"/>
          </a:p>
        </p:txBody>
      </p:sp>
    </p:spTree>
    <p:extLst>
      <p:ext uri="{BB962C8B-B14F-4D97-AF65-F5344CB8AC3E}">
        <p14:creationId xmlns:p14="http://schemas.microsoft.com/office/powerpoint/2010/main" val="314482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4/26/2025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1488595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4/26/2025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2996121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4/26/2025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3865048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4/26/2025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2123840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4/26/2025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2455971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4/26/2025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25029627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4/26/2025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2695258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4/26/2025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1595462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4/26/2025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1541381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4/26/2025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23861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4/26/2025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11049592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4/26/2025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‹nº›</a:t>
            </a:fld>
            <a:endParaRPr lang="en-US"/>
          </a:p>
        </p:txBody>
      </p:sp>
    </p:spTree>
    <p:extLst>
      <p:ext uri="{BB962C8B-B14F-4D97-AF65-F5344CB8AC3E}">
        <p14:creationId xmlns:p14="http://schemas.microsoft.com/office/powerpoint/2010/main" val="42386157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E846B4F-C734-C50A-5EFB-681FB25B1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6148D0F-BFC1-BF7C-1F8B-700D3B8A99F4}"/>
              </a:ext>
            </a:extLst>
          </p:cNvPr>
          <p:cNvSpPr>
            <a:spLocks noGrp="1"/>
          </p:cNvSpPr>
          <p:nvPr>
            <p:ph type="ctrTitle"/>
          </p:nvPr>
        </p:nvSpPr>
        <p:spPr>
          <a:xfrm>
            <a:off x="6546870" y="1255367"/>
            <a:ext cx="4540945" cy="2724433"/>
          </a:xfrm>
        </p:spPr>
        <p:txBody>
          <a:bodyPr>
            <a:normAutofit/>
          </a:bodyPr>
          <a:lstStyle/>
          <a:p>
            <a:pPr algn="l"/>
            <a:r>
              <a:rPr lang="pt-BR" sz="4400"/>
              <a:t>As 5 fases de implantação do PCM: Um guia detalhado</a:t>
            </a:r>
          </a:p>
        </p:txBody>
      </p:sp>
      <p:sp>
        <p:nvSpPr>
          <p:cNvPr id="3" name="Subtítulo 2">
            <a:extLst>
              <a:ext uri="{FF2B5EF4-FFF2-40B4-BE49-F238E27FC236}">
                <a16:creationId xmlns:a16="http://schemas.microsoft.com/office/drawing/2014/main" id="{3B8EA688-4813-4F62-6451-B7CB4F0D6123}"/>
              </a:ext>
            </a:extLst>
          </p:cNvPr>
          <p:cNvSpPr>
            <a:spLocks noGrp="1"/>
          </p:cNvSpPr>
          <p:nvPr>
            <p:ph type="subTitle" idx="1"/>
          </p:nvPr>
        </p:nvSpPr>
        <p:spPr>
          <a:xfrm>
            <a:off x="6546869" y="4209874"/>
            <a:ext cx="4535401" cy="1487097"/>
          </a:xfrm>
        </p:spPr>
        <p:txBody>
          <a:bodyPr>
            <a:normAutofit/>
          </a:bodyPr>
          <a:lstStyle/>
          <a:p>
            <a:pPr algn="l"/>
            <a:r>
              <a:rPr lang="pt-BR" sz="2000"/>
              <a:t>Explorando etapas para gestão de manutenção eficaz</a:t>
            </a:r>
          </a:p>
        </p:txBody>
      </p:sp>
      <p:pic>
        <p:nvPicPr>
          <p:cNvPr id="4" name="Imagem 3" descr="Fluxograma de desenho feminino">
            <a:extLst>
              <a:ext uri="{FF2B5EF4-FFF2-40B4-BE49-F238E27FC236}">
                <a16:creationId xmlns:a16="http://schemas.microsoft.com/office/drawing/2014/main" id="{2CEF804A-7C7E-4DE1-8DBC-3E72236C7216}"/>
              </a:ext>
            </a:extLst>
          </p:cNvPr>
          <p:cNvPicPr>
            <a:picLocks noChangeAspect="1"/>
          </p:cNvPicPr>
          <p:nvPr/>
        </p:nvPicPr>
        <p:blipFill>
          <a:blip r:embed="rId3"/>
          <a:srcRect l="15579" r="18941"/>
          <a:stretch/>
        </p:blipFill>
        <p:spPr>
          <a:xfrm>
            <a:off x="1190113" y="1160168"/>
            <a:ext cx="4535401" cy="4536803"/>
          </a:xfrm>
          <a:prstGeom prst="rect">
            <a:avLst/>
          </a:prstGeom>
        </p:spPr>
      </p:pic>
    </p:spTree>
    <p:extLst>
      <p:ext uri="{BB962C8B-B14F-4D97-AF65-F5344CB8AC3E}">
        <p14:creationId xmlns:p14="http://schemas.microsoft.com/office/powerpoint/2010/main" val="1856812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42"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41EA312-3F8B-8DAD-0D85-7E03B1ED527E}"/>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b="1" kern="1200" dirty="0">
                <a:solidFill>
                  <a:schemeClr val="tx1"/>
                </a:solidFill>
                <a:latin typeface="+mj-lt"/>
                <a:ea typeface="+mj-ea"/>
                <a:cs typeface="+mj-cs"/>
              </a:rPr>
              <a:t>Exemplos de práticas reativas no PCM</a:t>
            </a:r>
          </a:p>
        </p:txBody>
      </p:sp>
      <p:pic>
        <p:nvPicPr>
          <p:cNvPr id="5" name="Espaço Reservado para Conteúdo 4" descr="Homens trabalhando na fiação">
            <a:extLst>
              <a:ext uri="{FF2B5EF4-FFF2-40B4-BE49-F238E27FC236}">
                <a16:creationId xmlns:a16="http://schemas.microsoft.com/office/drawing/2014/main" id="{3DC80C65-30A6-4201-88C8-AF9E27C6460D}"/>
              </a:ext>
            </a:extLst>
          </p:cNvPr>
          <p:cNvPicPr>
            <a:picLocks noGrp="1" noChangeAspect="1"/>
          </p:cNvPicPr>
          <p:nvPr>
            <p:ph sz="half" idx="1"/>
          </p:nvPr>
        </p:nvPicPr>
        <p:blipFill>
          <a:blip r:embed="rId3"/>
          <a:srcRect l="8546" r="43660" b="-1"/>
          <a:stretch/>
        </p:blipFill>
        <p:spPr>
          <a:xfrm>
            <a:off x="20" y="10"/>
            <a:ext cx="4910308" cy="6857990"/>
          </a:xfrm>
          <a:prstGeom prst="rect">
            <a:avLst/>
          </a:prstGeom>
        </p:spPr>
      </p:pic>
      <p:sp>
        <p:nvSpPr>
          <p:cNvPr id="4" name="Espaço Reservado para Conteúdo 3">
            <a:extLst>
              <a:ext uri="{FF2B5EF4-FFF2-40B4-BE49-F238E27FC236}">
                <a16:creationId xmlns:a16="http://schemas.microsoft.com/office/drawing/2014/main" id="{CDDAED38-C136-DE6B-2029-61A7AF26EBB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214282"/>
            <a:ext cx="5916169" cy="4095078"/>
          </a:xfrm>
        </p:spPr>
        <p:txBody>
          <a:bodyPr>
            <a:normAutofit/>
          </a:bodyPr>
          <a:lstStyle/>
          <a:p>
            <a:pPr marL="0" indent="0">
              <a:spcBef>
                <a:spcPts val="2500"/>
              </a:spcBef>
              <a:buNone/>
            </a:pPr>
            <a:r>
              <a:rPr lang="pt-BR" sz="1400" b="1"/>
              <a:t>Reparos de Emergência</a:t>
            </a:r>
          </a:p>
          <a:p>
            <a:pPr marL="0" lvl="1" indent="0">
              <a:buNone/>
            </a:pPr>
            <a:r>
              <a:rPr lang="pt-BR" sz="1400"/>
              <a:t>Reparos de emergência são ações imediatas tomadas para resolver falhas repentinas, garantindo a continuidade das operações.</a:t>
            </a:r>
          </a:p>
          <a:p>
            <a:pPr marL="0" indent="0">
              <a:spcBef>
                <a:spcPts val="2500"/>
              </a:spcBef>
              <a:buNone/>
            </a:pPr>
            <a:r>
              <a:rPr lang="pt-BR" sz="1400" b="1"/>
              <a:t>Manutenção Corretiva</a:t>
            </a:r>
          </a:p>
          <a:p>
            <a:pPr marL="0" lvl="1" indent="0">
              <a:buNone/>
            </a:pPr>
            <a:r>
              <a:rPr lang="pt-BR" sz="1400"/>
              <a:t>A manutenção corretiva envolve a reparação de equipamentos após falhas, essencial para manter a funcionalidade e segurança.</a:t>
            </a:r>
          </a:p>
          <a:p>
            <a:pPr marL="0" indent="0">
              <a:spcBef>
                <a:spcPts val="2500"/>
              </a:spcBef>
              <a:buNone/>
            </a:pPr>
            <a:r>
              <a:rPr lang="pt-BR" sz="1400" b="1"/>
              <a:t>Custos Elevados</a:t>
            </a:r>
          </a:p>
          <a:p>
            <a:pPr marL="0" lvl="1" indent="0">
              <a:buNone/>
            </a:pPr>
            <a:r>
              <a:rPr lang="pt-BR" sz="1400"/>
              <a:t>Dependência excessiva de práticas reativas pode resultar em custos operacionais elevados e ineficiências a longo prazo.</a:t>
            </a:r>
          </a:p>
        </p:txBody>
      </p:sp>
    </p:spTree>
    <p:extLst>
      <p:ext uri="{BB962C8B-B14F-4D97-AF65-F5344CB8AC3E}">
        <p14:creationId xmlns:p14="http://schemas.microsoft.com/office/powerpoint/2010/main" val="3585506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ítulo 1">
            <a:extLst>
              <a:ext uri="{FF2B5EF4-FFF2-40B4-BE49-F238E27FC236}">
                <a16:creationId xmlns:a16="http://schemas.microsoft.com/office/drawing/2014/main" id="{B6AB679D-F712-6751-46E6-BDEDDF55ABE4}"/>
              </a:ext>
            </a:extLst>
          </p:cNvPr>
          <p:cNvSpPr>
            <a:spLocks noGrp="1"/>
          </p:cNvSpPr>
          <p:nvPr>
            <p:ph type="ctrTitle"/>
          </p:nvPr>
        </p:nvSpPr>
        <p:spPr>
          <a:xfrm>
            <a:off x="277091" y="1814321"/>
            <a:ext cx="7772400" cy="4560920"/>
          </a:xfrm>
        </p:spPr>
        <p:txBody>
          <a:bodyPr anchor="b">
            <a:normAutofit/>
          </a:bodyPr>
          <a:lstStyle/>
          <a:p>
            <a:pPr algn="l"/>
            <a:r>
              <a:rPr lang="pt-BR" sz="7400"/>
              <a:t>Fase Preventiva</a:t>
            </a:r>
          </a:p>
        </p:txBody>
      </p:sp>
    </p:spTree>
    <p:extLst>
      <p:ext uri="{BB962C8B-B14F-4D97-AF65-F5344CB8AC3E}">
        <p14:creationId xmlns:p14="http://schemas.microsoft.com/office/powerpoint/2010/main" val="14694195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DD1D22E-5996-E45B-92B2-659F701A4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ítulo 1">
            <a:extLst>
              <a:ext uri="{FF2B5EF4-FFF2-40B4-BE49-F238E27FC236}">
                <a16:creationId xmlns:a16="http://schemas.microsoft.com/office/drawing/2014/main" id="{B8796452-70A6-A218-18E6-7B7CFA595ACC}"/>
              </a:ext>
            </a:extLst>
          </p:cNvPr>
          <p:cNvSpPr>
            <a:spLocks noGrp="1"/>
          </p:cNvSpPr>
          <p:nvPr>
            <p:ph type="title"/>
          </p:nvPr>
        </p:nvSpPr>
        <p:spPr>
          <a:xfrm>
            <a:off x="614679" y="548639"/>
            <a:ext cx="3977640" cy="5719640"/>
          </a:xfrm>
        </p:spPr>
        <p:txBody>
          <a:bodyPr anchor="t">
            <a:normAutofit/>
          </a:bodyPr>
          <a:lstStyle/>
          <a:p>
            <a:r>
              <a:rPr lang="pt-BR"/>
              <a:t>Transição da reatividade para a prevenção</a:t>
            </a:r>
          </a:p>
        </p:txBody>
      </p:sp>
      <p:graphicFrame>
        <p:nvGraphicFramePr>
          <p:cNvPr id="4" name="Espaço Reservado para Conteúdo 4">
            <a:extLst>
              <a:ext uri="{FF2B5EF4-FFF2-40B4-BE49-F238E27FC236}">
                <a16:creationId xmlns:a16="http://schemas.microsoft.com/office/drawing/2014/main" id="{53A7C52A-C96A-4BC5-9011-5297CBD5597C}"/>
              </a:ext>
            </a:extLst>
          </p:cNvPr>
          <p:cNvGraphicFramePr>
            <a:graphicFrameLocks noGrp="1"/>
          </p:cNvGraphicFramePr>
          <p:nvPr>
            <p:ph idx="1"/>
            <p:extLst>
              <p:ext uri="{D42A27DB-BD31-4B8C-83A1-F6EECF244321}">
                <p14:modId xmlns:p14="http://schemas.microsoft.com/office/powerpoint/2010/main" val="4269681775"/>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5387542" y="548639"/>
          <a:ext cx="6189780" cy="58613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52682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4279ED7-43B2-D588-1727-E540D0CCBACD}"/>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b="1" kern="1200" dirty="0">
                <a:solidFill>
                  <a:schemeClr val="tx1"/>
                </a:solidFill>
                <a:latin typeface="+mj-lt"/>
                <a:ea typeface="+mj-ea"/>
                <a:cs typeface="+mj-cs"/>
              </a:rPr>
              <a:t>Implementação de medidas preventivas</a:t>
            </a:r>
          </a:p>
        </p:txBody>
      </p:sp>
      <p:sp>
        <p:nvSpPr>
          <p:cNvPr id="4" name="Espaço Reservado para Conteúdo 3">
            <a:extLst>
              <a:ext uri="{FF2B5EF4-FFF2-40B4-BE49-F238E27FC236}">
                <a16:creationId xmlns:a16="http://schemas.microsoft.com/office/drawing/2014/main" id="{5BE9F125-1F87-EB17-8CD3-323BE8175BA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6035041" cy="4096512"/>
          </a:xfrm>
        </p:spPr>
        <p:txBody>
          <a:bodyPr>
            <a:normAutofit/>
          </a:bodyPr>
          <a:lstStyle/>
          <a:p>
            <a:pPr marL="0" indent="0">
              <a:spcBef>
                <a:spcPts val="2500"/>
              </a:spcBef>
              <a:buNone/>
            </a:pPr>
            <a:r>
              <a:rPr lang="pt-BR" sz="1400" b="1"/>
              <a:t>Manutenções Regulares</a:t>
            </a:r>
          </a:p>
          <a:p>
            <a:pPr marL="0" lvl="1" indent="0">
              <a:buNone/>
            </a:pPr>
            <a:r>
              <a:rPr lang="pt-BR" sz="1400"/>
              <a:t>A realização de manutenções regulares é essencial para prevenir falhas e garantir o funcionamento adequado dos sistemas e equipamentos.</a:t>
            </a:r>
          </a:p>
          <a:p>
            <a:pPr marL="0" indent="0">
              <a:spcBef>
                <a:spcPts val="2500"/>
              </a:spcBef>
              <a:buNone/>
            </a:pPr>
            <a:r>
              <a:rPr lang="pt-BR" sz="1400" b="1"/>
              <a:t>Inspeções Programadas</a:t>
            </a:r>
          </a:p>
          <a:p>
            <a:pPr marL="0" lvl="1" indent="0">
              <a:buNone/>
            </a:pPr>
            <a:r>
              <a:rPr lang="pt-BR" sz="1400"/>
              <a:t>As inspeções programadas ajudam a identificar problemas potenciais antes que se tornem falhas significativas, melhorando a segurança e a eficiência.</a:t>
            </a:r>
          </a:p>
          <a:p>
            <a:pPr marL="0" indent="0">
              <a:spcBef>
                <a:spcPts val="2500"/>
              </a:spcBef>
              <a:buNone/>
            </a:pPr>
            <a:r>
              <a:rPr lang="pt-BR" sz="1400" b="1"/>
              <a:t>Eficiência Operacional</a:t>
            </a:r>
          </a:p>
          <a:p>
            <a:pPr marL="0" lvl="1" indent="0">
              <a:buNone/>
            </a:pPr>
            <a:r>
              <a:rPr lang="pt-BR" sz="1400"/>
              <a:t>Medidas preventivas garantem a eficiência operacional a longo prazo, resultando em custos reduzidos e melhor desempenho.</a:t>
            </a:r>
          </a:p>
        </p:txBody>
      </p:sp>
      <p:pic>
        <p:nvPicPr>
          <p:cNvPr id="5" name="Espaço Reservado para Conteúdo 4" descr="Conceito de engrenagem">
            <a:extLst>
              <a:ext uri="{FF2B5EF4-FFF2-40B4-BE49-F238E27FC236}">
                <a16:creationId xmlns:a16="http://schemas.microsoft.com/office/drawing/2014/main" id="{3A0C9976-10A4-4C0A-90D6-B88656BA5803}"/>
              </a:ext>
            </a:extLst>
          </p:cNvPr>
          <p:cNvPicPr>
            <a:picLocks noGrp="1" noChangeAspect="1"/>
          </p:cNvPicPr>
          <p:nvPr>
            <p:ph sz="half" idx="1"/>
          </p:nvPr>
        </p:nvPicPr>
        <p:blipFill>
          <a:blip r:embed="rId3"/>
          <a:srcRect l="15874" r="13460"/>
          <a:stretch/>
        </p:blipFill>
        <p:spPr>
          <a:xfrm>
            <a:off x="7345680" y="10"/>
            <a:ext cx="4846320" cy="6857990"/>
          </a:xfrm>
          <a:prstGeom prst="rect">
            <a:avLst/>
          </a:prstGeom>
        </p:spPr>
      </p:pic>
    </p:spTree>
    <p:extLst>
      <p:ext uri="{BB962C8B-B14F-4D97-AF65-F5344CB8AC3E}">
        <p14:creationId xmlns:p14="http://schemas.microsoft.com/office/powerpoint/2010/main" val="24239277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42A2BCB-8C0B-5664-7D3D-37BB62167B45}"/>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b="1" kern="1200" dirty="0">
                <a:solidFill>
                  <a:schemeClr val="tx1"/>
                </a:solidFill>
                <a:latin typeface="+mj-lt"/>
                <a:ea typeface="+mj-ea"/>
                <a:cs typeface="+mj-cs"/>
              </a:rPr>
              <a:t>Benefícios da abordagem preventiva no PCM</a:t>
            </a:r>
          </a:p>
        </p:txBody>
      </p:sp>
      <p:pic>
        <p:nvPicPr>
          <p:cNvPr id="5" name="Espaço Reservado para Conteúdo 4" descr="Fundo de bobina de metal de perfuração industrial amarela carretéis de fio de bobina de metal textura de pilha com área de espaço de cópia">
            <a:extLst>
              <a:ext uri="{FF2B5EF4-FFF2-40B4-BE49-F238E27FC236}">
                <a16:creationId xmlns:a16="http://schemas.microsoft.com/office/drawing/2014/main" id="{447793FD-25A2-4161-B200-08CB3DC870BD}"/>
              </a:ext>
            </a:extLst>
          </p:cNvPr>
          <p:cNvPicPr>
            <a:picLocks noGrp="1" noChangeAspect="1"/>
          </p:cNvPicPr>
          <p:nvPr>
            <p:ph sz="half" idx="1"/>
          </p:nvPr>
        </p:nvPicPr>
        <p:blipFill>
          <a:blip r:embed="rId3"/>
          <a:srcRect l="39996" r="12748" b="-1"/>
          <a:stretch/>
        </p:blipFill>
        <p:spPr>
          <a:xfrm>
            <a:off x="20" y="10"/>
            <a:ext cx="4910308" cy="6857990"/>
          </a:xfrm>
          <a:prstGeom prst="rect">
            <a:avLst/>
          </a:prstGeom>
        </p:spPr>
      </p:pic>
      <p:sp>
        <p:nvSpPr>
          <p:cNvPr id="4" name="Espaço Reservado para Conteúdo 3">
            <a:extLst>
              <a:ext uri="{FF2B5EF4-FFF2-40B4-BE49-F238E27FC236}">
                <a16:creationId xmlns:a16="http://schemas.microsoft.com/office/drawing/2014/main" id="{237302D6-B248-D924-C271-7D061B19B8E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214282"/>
            <a:ext cx="5916169" cy="4095078"/>
          </a:xfrm>
        </p:spPr>
        <p:txBody>
          <a:bodyPr>
            <a:normAutofit/>
          </a:bodyPr>
          <a:lstStyle/>
          <a:p>
            <a:pPr marL="0" indent="0">
              <a:spcBef>
                <a:spcPts val="2500"/>
              </a:spcBef>
              <a:buNone/>
            </a:pPr>
            <a:r>
              <a:rPr lang="pt-BR" sz="1400" b="1"/>
              <a:t>Redução de Custos</a:t>
            </a:r>
          </a:p>
          <a:p>
            <a:pPr marL="0" lvl="1" indent="0">
              <a:buNone/>
            </a:pPr>
            <a:r>
              <a:rPr lang="pt-BR" sz="1400"/>
              <a:t>A abordagem preventiva ajuda a identificar e resolver problemas antes que se tornem dispendiosos, resultando em significativas economias financeiras.</a:t>
            </a:r>
          </a:p>
          <a:p>
            <a:pPr marL="0" indent="0">
              <a:spcBef>
                <a:spcPts val="2500"/>
              </a:spcBef>
              <a:buNone/>
            </a:pPr>
            <a:r>
              <a:rPr lang="pt-BR" sz="1400" b="1"/>
              <a:t>Aumento da Vida Útil dos Ativos</a:t>
            </a:r>
          </a:p>
          <a:p>
            <a:pPr marL="0" lvl="1" indent="0">
              <a:buNone/>
            </a:pPr>
            <a:r>
              <a:rPr lang="pt-BR" sz="1400"/>
              <a:t>Com manutenção preventiva, os ativos operam de maneira eficiente por mais tempo, aumentando sua durabilidade e levando a menos substituições.</a:t>
            </a:r>
          </a:p>
          <a:p>
            <a:pPr marL="0" indent="0">
              <a:spcBef>
                <a:spcPts val="2500"/>
              </a:spcBef>
              <a:buNone/>
            </a:pPr>
            <a:r>
              <a:rPr lang="pt-BR" sz="1400" b="1"/>
              <a:t>Melhoria na Satisfação dos Clientes</a:t>
            </a:r>
          </a:p>
          <a:p>
            <a:pPr marL="0" lvl="1" indent="0">
              <a:buNone/>
            </a:pPr>
            <a:r>
              <a:rPr lang="pt-BR" sz="1400"/>
              <a:t>A abordagem preventiva resulta em serviços mais confiáveis, melhorando a experiência do cliente e aumentando a lealdade.</a:t>
            </a:r>
          </a:p>
        </p:txBody>
      </p:sp>
    </p:spTree>
    <p:extLst>
      <p:ext uri="{BB962C8B-B14F-4D97-AF65-F5344CB8AC3E}">
        <p14:creationId xmlns:p14="http://schemas.microsoft.com/office/powerpoint/2010/main" val="42183539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ítulo 1">
            <a:extLst>
              <a:ext uri="{FF2B5EF4-FFF2-40B4-BE49-F238E27FC236}">
                <a16:creationId xmlns:a16="http://schemas.microsoft.com/office/drawing/2014/main" id="{96C8AF21-3808-05A2-9EBB-C8E45602F9FB}"/>
              </a:ext>
            </a:extLst>
          </p:cNvPr>
          <p:cNvSpPr>
            <a:spLocks noGrp="1"/>
          </p:cNvSpPr>
          <p:nvPr>
            <p:ph type="ctrTitle"/>
          </p:nvPr>
        </p:nvSpPr>
        <p:spPr>
          <a:xfrm>
            <a:off x="277091" y="1814321"/>
            <a:ext cx="7772400" cy="4560920"/>
          </a:xfrm>
        </p:spPr>
        <p:txBody>
          <a:bodyPr anchor="b">
            <a:normAutofit/>
          </a:bodyPr>
          <a:lstStyle/>
          <a:p>
            <a:pPr algn="l"/>
            <a:r>
              <a:rPr lang="pt-BR" sz="7400"/>
              <a:t>Fase Proativa</a:t>
            </a:r>
          </a:p>
        </p:txBody>
      </p:sp>
    </p:spTree>
    <p:extLst>
      <p:ext uri="{BB962C8B-B14F-4D97-AF65-F5344CB8AC3E}">
        <p14:creationId xmlns:p14="http://schemas.microsoft.com/office/powerpoint/2010/main" val="318815069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DD1D22E-5996-E45B-92B2-659F701A4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ítulo 1">
            <a:extLst>
              <a:ext uri="{FF2B5EF4-FFF2-40B4-BE49-F238E27FC236}">
                <a16:creationId xmlns:a16="http://schemas.microsoft.com/office/drawing/2014/main" id="{4875C323-0AA0-4008-27F2-1732EFF6D8F0}"/>
              </a:ext>
            </a:extLst>
          </p:cNvPr>
          <p:cNvSpPr>
            <a:spLocks noGrp="1"/>
          </p:cNvSpPr>
          <p:nvPr>
            <p:ph type="title"/>
          </p:nvPr>
        </p:nvSpPr>
        <p:spPr>
          <a:xfrm>
            <a:off x="614679" y="548639"/>
            <a:ext cx="3977640" cy="5719640"/>
          </a:xfrm>
        </p:spPr>
        <p:txBody>
          <a:bodyPr anchor="t">
            <a:normAutofit/>
          </a:bodyPr>
          <a:lstStyle/>
          <a:p>
            <a:r>
              <a:rPr lang="pt-BR"/>
              <a:t>Construção de uma cultura proativa</a:t>
            </a:r>
          </a:p>
        </p:txBody>
      </p:sp>
      <p:graphicFrame>
        <p:nvGraphicFramePr>
          <p:cNvPr id="4" name="Espaço Reservado para Conteúdo 4">
            <a:extLst>
              <a:ext uri="{FF2B5EF4-FFF2-40B4-BE49-F238E27FC236}">
                <a16:creationId xmlns:a16="http://schemas.microsoft.com/office/drawing/2014/main" id="{82DEC836-8A8D-4FEC-B2F7-E3A1791AF7C9}"/>
              </a:ext>
            </a:extLst>
          </p:cNvPr>
          <p:cNvGraphicFramePr>
            <a:graphicFrameLocks noGrp="1"/>
          </p:cNvGraphicFramePr>
          <p:nvPr>
            <p:ph idx="1"/>
            <p:extLst>
              <p:ext uri="{D42A27DB-BD31-4B8C-83A1-F6EECF244321}">
                <p14:modId xmlns:p14="http://schemas.microsoft.com/office/powerpoint/2010/main" val="2615280427"/>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5387542" y="548639"/>
          <a:ext cx="6189780" cy="58613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090496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87A257B-F306-C817-DE70-DD2A566C68BD}"/>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sz="3300" b="1" kern="1200" dirty="0">
                <a:solidFill>
                  <a:schemeClr val="tx1"/>
                </a:solidFill>
                <a:latin typeface="+mj-lt"/>
                <a:ea typeface="+mj-ea"/>
                <a:cs typeface="+mj-cs"/>
              </a:rPr>
              <a:t>Planejamento e antecipação de problemas</a:t>
            </a:r>
          </a:p>
        </p:txBody>
      </p:sp>
      <p:pic>
        <p:nvPicPr>
          <p:cNvPr id="5" name="Espaço Reservado para Conteúdo 4" descr="gráficos e tabelas Análise de dados financeirosPor favor, veja algumas fotos semelhantes da minha lightbox:">
            <a:extLst>
              <a:ext uri="{FF2B5EF4-FFF2-40B4-BE49-F238E27FC236}">
                <a16:creationId xmlns:a16="http://schemas.microsoft.com/office/drawing/2014/main" id="{3454910E-89C8-4711-A2FA-A11234DDB1C1}"/>
              </a:ext>
            </a:extLst>
          </p:cNvPr>
          <p:cNvPicPr>
            <a:picLocks noGrp="1" noChangeAspect="1"/>
          </p:cNvPicPr>
          <p:nvPr>
            <p:ph sz="half" idx="1"/>
          </p:nvPr>
        </p:nvPicPr>
        <p:blipFill>
          <a:blip r:embed="rId3"/>
          <a:srcRect l="21866" r="30341" b="-1"/>
          <a:stretch/>
        </p:blipFill>
        <p:spPr>
          <a:xfrm>
            <a:off x="20" y="10"/>
            <a:ext cx="4910308" cy="6857990"/>
          </a:xfrm>
          <a:prstGeom prst="rect">
            <a:avLst/>
          </a:prstGeom>
        </p:spPr>
      </p:pic>
      <p:sp>
        <p:nvSpPr>
          <p:cNvPr id="4" name="Espaço Reservado para Conteúdo 3">
            <a:extLst>
              <a:ext uri="{FF2B5EF4-FFF2-40B4-BE49-F238E27FC236}">
                <a16:creationId xmlns:a16="http://schemas.microsoft.com/office/drawing/2014/main" id="{67546127-2B6E-3942-A525-9B6CE186A7E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214282"/>
            <a:ext cx="5916169" cy="4095078"/>
          </a:xfrm>
        </p:spPr>
        <p:txBody>
          <a:bodyPr>
            <a:normAutofit/>
          </a:bodyPr>
          <a:lstStyle/>
          <a:p>
            <a:pPr marL="0" indent="0">
              <a:spcBef>
                <a:spcPts val="2500"/>
              </a:spcBef>
              <a:buNone/>
            </a:pPr>
            <a:r>
              <a:rPr lang="pt-BR" sz="1400" b="1"/>
              <a:t>Importância do Planejamento Eficaz</a:t>
            </a:r>
          </a:p>
          <a:p>
            <a:pPr marL="0" lvl="1" indent="0">
              <a:buNone/>
            </a:pPr>
            <a:r>
              <a:rPr lang="pt-BR" sz="1400"/>
              <a:t>O planejamento eficaz permite antecipar problemas e tomar medidas proativas antes que surjam, garantindo a continuidade das operações.</a:t>
            </a:r>
          </a:p>
          <a:p>
            <a:pPr marL="0" indent="0">
              <a:spcBef>
                <a:spcPts val="2500"/>
              </a:spcBef>
              <a:buNone/>
            </a:pPr>
            <a:r>
              <a:rPr lang="pt-BR" sz="1400" b="1"/>
              <a:t>Análise de Dados</a:t>
            </a:r>
          </a:p>
          <a:p>
            <a:pPr marL="0" lvl="1" indent="0">
              <a:buNone/>
            </a:pPr>
            <a:r>
              <a:rPr lang="pt-BR" sz="1400"/>
              <a:t>A análise de dados é fundamental para identificar tendências e padrões, ajudando a prever possíveis problemas futuros de forma eficaz.</a:t>
            </a:r>
          </a:p>
          <a:p>
            <a:pPr marL="0" indent="0">
              <a:spcBef>
                <a:spcPts val="2500"/>
              </a:spcBef>
              <a:buNone/>
            </a:pPr>
            <a:r>
              <a:rPr lang="pt-BR" sz="1400" b="1"/>
              <a:t>Mitigação de Riscos</a:t>
            </a:r>
          </a:p>
          <a:p>
            <a:pPr marL="0" lvl="1" indent="0">
              <a:buNone/>
            </a:pPr>
            <a:r>
              <a:rPr lang="pt-BR" sz="1400"/>
              <a:t>Desenvolver estratégias para mitigar riscos potenciais é crucial para garantir que problemas sejam tratados antes que impactem negativamente os resultados.</a:t>
            </a:r>
          </a:p>
        </p:txBody>
      </p:sp>
    </p:spTree>
    <p:extLst>
      <p:ext uri="{BB962C8B-B14F-4D97-AF65-F5344CB8AC3E}">
        <p14:creationId xmlns:p14="http://schemas.microsoft.com/office/powerpoint/2010/main" val="3061438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D905D5B-81A8-A5BA-F070-2788B26E0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AF1045B-E6AB-2D1B-7DDE-F1D43FA35F66}"/>
              </a:ext>
            </a:extLst>
          </p:cNvPr>
          <p:cNvSpPr>
            <a:spLocks noGrp="1"/>
          </p:cNvSpPr>
          <p:nvPr>
            <p:ph type="title"/>
          </p:nvPr>
        </p:nvSpPr>
        <p:spPr>
          <a:xfrm>
            <a:off x="612648" y="4012141"/>
            <a:ext cx="4781603" cy="2332799"/>
          </a:xfrm>
        </p:spPr>
        <p:txBody>
          <a:bodyPr vert="horz" lIns="91440" tIns="45720" rIns="91440" bIns="45720" rtlCol="0" anchor="t">
            <a:normAutofit/>
          </a:bodyPr>
          <a:lstStyle/>
          <a:p>
            <a:r>
              <a:rPr lang="en-US" b="1" kern="1200" dirty="0">
                <a:solidFill>
                  <a:schemeClr val="tx1"/>
                </a:solidFill>
                <a:latin typeface="+mj-lt"/>
                <a:ea typeface="+mj-ea"/>
                <a:cs typeface="+mj-cs"/>
              </a:rPr>
              <a:t>Utilização de dados e análise preditiva</a:t>
            </a:r>
          </a:p>
        </p:txBody>
      </p:sp>
      <p:pic>
        <p:nvPicPr>
          <p:cNvPr id="5" name="Espaço Reservado para Conteúdo 4" descr="Relatório de pontuação de crédito">
            <a:extLst>
              <a:ext uri="{FF2B5EF4-FFF2-40B4-BE49-F238E27FC236}">
                <a16:creationId xmlns:a16="http://schemas.microsoft.com/office/drawing/2014/main" id="{7FCE7521-A1E9-404C-A814-04CF4E51F584}"/>
              </a:ext>
            </a:extLst>
          </p:cNvPr>
          <p:cNvPicPr>
            <a:picLocks noGrp="1" noChangeAspect="1"/>
          </p:cNvPicPr>
          <p:nvPr>
            <p:ph sz="half" idx="1"/>
          </p:nvPr>
        </p:nvPicPr>
        <p:blipFill>
          <a:blip r:embed="rId3"/>
          <a:srcRect t="12152" r="3" b="3"/>
          <a:stretch/>
        </p:blipFill>
        <p:spPr>
          <a:xfrm>
            <a:off x="713615" y="681318"/>
            <a:ext cx="4680637" cy="3083858"/>
          </a:xfrm>
          <a:prstGeom prst="rect">
            <a:avLst/>
          </a:prstGeom>
        </p:spPr>
      </p:pic>
      <p:sp>
        <p:nvSpPr>
          <p:cNvPr id="4" name="Espaço Reservado para Conteúdo 3">
            <a:extLst>
              <a:ext uri="{FF2B5EF4-FFF2-40B4-BE49-F238E27FC236}">
                <a16:creationId xmlns:a16="http://schemas.microsoft.com/office/drawing/2014/main" id="{1E647321-E7B7-762A-455B-9B024DBFC52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30550" y="548639"/>
            <a:ext cx="5548802" cy="5796301"/>
          </a:xfrm>
        </p:spPr>
        <p:txBody>
          <a:bodyPr>
            <a:normAutofit/>
          </a:bodyPr>
          <a:lstStyle/>
          <a:p>
            <a:pPr marL="0" indent="0">
              <a:spcBef>
                <a:spcPts val="2500"/>
              </a:spcBef>
              <a:buNone/>
            </a:pPr>
            <a:r>
              <a:rPr lang="pt-BR" sz="1400" b="1"/>
              <a:t>Ferramentas de Análise de Dados</a:t>
            </a:r>
          </a:p>
          <a:p>
            <a:pPr marL="0" lvl="1" indent="0">
              <a:buNone/>
            </a:pPr>
            <a:r>
              <a:rPr lang="pt-BR" sz="1400"/>
              <a:t>As ferramentas de análise de dados permitem coletar, processar e visualizar informações para insights valiosos, melhorando a tomada de decisões.</a:t>
            </a:r>
          </a:p>
          <a:p>
            <a:pPr marL="0" indent="0">
              <a:spcBef>
                <a:spcPts val="2500"/>
              </a:spcBef>
              <a:buNone/>
            </a:pPr>
            <a:r>
              <a:rPr lang="pt-BR" sz="1400" b="1"/>
              <a:t>Previsão de Falhas</a:t>
            </a:r>
          </a:p>
          <a:p>
            <a:pPr marL="0" lvl="1" indent="0">
              <a:buNone/>
            </a:pPr>
            <a:r>
              <a:rPr lang="pt-BR" sz="1400"/>
              <a:t>A análise preditiva ajuda a prever falhas potenciais em sistemas e equipamentos, permitindo ações proativas para evitar interrupções.</a:t>
            </a:r>
          </a:p>
          <a:p>
            <a:pPr marL="0" indent="0">
              <a:spcBef>
                <a:spcPts val="2500"/>
              </a:spcBef>
              <a:buNone/>
            </a:pPr>
            <a:r>
              <a:rPr lang="pt-BR" sz="1400" b="1"/>
              <a:t>Otimização da Manutenção</a:t>
            </a:r>
          </a:p>
          <a:p>
            <a:pPr marL="0" lvl="1" indent="0">
              <a:buNone/>
            </a:pPr>
            <a:r>
              <a:rPr lang="pt-BR" sz="1400"/>
              <a:t>Com a análise preditiva, a manutenção pode ser otimizada, garantindo que os recursos sejam alocados de forma eficiente e reduzindo custos operacionais.</a:t>
            </a:r>
          </a:p>
        </p:txBody>
      </p:sp>
    </p:spTree>
    <p:extLst>
      <p:ext uri="{BB962C8B-B14F-4D97-AF65-F5344CB8AC3E}">
        <p14:creationId xmlns:p14="http://schemas.microsoft.com/office/powerpoint/2010/main" val="3160747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ítulo 1">
            <a:extLst>
              <a:ext uri="{FF2B5EF4-FFF2-40B4-BE49-F238E27FC236}">
                <a16:creationId xmlns:a16="http://schemas.microsoft.com/office/drawing/2014/main" id="{A119B68B-6A64-876B-00A9-C0F43956A89F}"/>
              </a:ext>
            </a:extLst>
          </p:cNvPr>
          <p:cNvSpPr>
            <a:spLocks noGrp="1"/>
          </p:cNvSpPr>
          <p:nvPr>
            <p:ph type="ctrTitle"/>
          </p:nvPr>
        </p:nvSpPr>
        <p:spPr>
          <a:xfrm>
            <a:off x="277091" y="1814321"/>
            <a:ext cx="7772400" cy="4560920"/>
          </a:xfrm>
        </p:spPr>
        <p:txBody>
          <a:bodyPr anchor="b">
            <a:normAutofit/>
          </a:bodyPr>
          <a:lstStyle/>
          <a:p>
            <a:pPr algn="l"/>
            <a:r>
              <a:rPr lang="pt-BR" sz="7400"/>
              <a:t>Fase de Melhoria Contínua</a:t>
            </a:r>
          </a:p>
        </p:txBody>
      </p:sp>
    </p:spTree>
    <p:extLst>
      <p:ext uri="{BB962C8B-B14F-4D97-AF65-F5344CB8AC3E}">
        <p14:creationId xmlns:p14="http://schemas.microsoft.com/office/powerpoint/2010/main" val="106444503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0E7A341-2206-5B95-6454-B1B4A2E71FAF}"/>
              </a:ext>
            </a:extLst>
          </p:cNvPr>
          <p:cNvSpPr>
            <a:spLocks noGrp="1"/>
          </p:cNvSpPr>
          <p:nvPr>
            <p:ph type="title"/>
          </p:nvPr>
        </p:nvSpPr>
        <p:spPr>
          <a:xfrm>
            <a:off x="612648" y="603504"/>
            <a:ext cx="4361686" cy="1527048"/>
          </a:xfrm>
        </p:spPr>
        <p:txBody>
          <a:bodyPr vert="horz" lIns="91440" tIns="45720" rIns="91440" bIns="45720" rtlCol="0" anchor="b">
            <a:normAutofit/>
          </a:bodyPr>
          <a:lstStyle/>
          <a:p>
            <a:r>
              <a:rPr lang="en-US" b="1" kern="1200" dirty="0">
                <a:solidFill>
                  <a:schemeClr val="tx1"/>
                </a:solidFill>
                <a:latin typeface="+mj-lt"/>
                <a:ea typeface="+mj-ea"/>
                <a:cs typeface="+mj-cs"/>
              </a:rPr>
              <a:t>Pontos Principais da Apresentação</a:t>
            </a:r>
          </a:p>
        </p:txBody>
      </p:sp>
      <p:sp>
        <p:nvSpPr>
          <p:cNvPr id="4" name="Espaço Reservado para Conteúdo 3">
            <a:extLst>
              <a:ext uri="{FF2B5EF4-FFF2-40B4-BE49-F238E27FC236}">
                <a16:creationId xmlns:a16="http://schemas.microsoft.com/office/drawing/2014/main" id="{18EA3472-53AF-5BAA-258B-7EF75D667348}"/>
              </a:ext>
            </a:extLst>
          </p:cNvPr>
          <p:cNvSpPr>
            <a:spLocks noGrp="1"/>
          </p:cNvSpPr>
          <p:nvPr>
            <p:ph sz="half" idx="2"/>
            <p:extLst>
              <p:ext uri="{E7BDC344-281C-4309-B0C6-D0EE65EED2A8}">
                <p202:designPr xmlns:p202="http://schemas.microsoft.com/office/powerpoint/2020/02/main">
                  <p202:designTagLst>
                    <p202:designTag name="ARCH:1:CLS" val="BulletedText"/>
                  </p202:designTagLst>
                </p202:designPr>
              </p:ext>
            </p:extLst>
          </p:nvPr>
        </p:nvSpPr>
        <p:spPr>
          <a:xfrm>
            <a:off x="612647" y="2212848"/>
            <a:ext cx="4361687" cy="4096512"/>
          </a:xfrm>
        </p:spPr>
        <p:txBody>
          <a:bodyPr vert="horz" lIns="91440" tIns="45720" rIns="91440" bIns="45720" rtlCol="0">
            <a:normAutofit/>
          </a:bodyPr>
          <a:lstStyle/>
          <a:p>
            <a:r>
              <a:rPr lang="en-US" sz="1800"/>
              <a:t>Auto Diagnóstico</a:t>
            </a:r>
          </a:p>
          <a:p>
            <a:r>
              <a:rPr lang="en-US" sz="1800"/>
              <a:t>Fase Reativa</a:t>
            </a:r>
          </a:p>
          <a:p>
            <a:r>
              <a:rPr lang="en-US" sz="1800"/>
              <a:t>Fase Preventiva</a:t>
            </a:r>
          </a:p>
          <a:p>
            <a:r>
              <a:rPr lang="en-US" sz="1800"/>
              <a:t>Fase Proativa</a:t>
            </a:r>
          </a:p>
          <a:p>
            <a:r>
              <a:rPr lang="en-US" sz="1800"/>
              <a:t>Fase de Melhoria Contínua</a:t>
            </a:r>
          </a:p>
        </p:txBody>
      </p:sp>
      <p:pic>
        <p:nvPicPr>
          <p:cNvPr id="5" name="Espaço Reservado para Conteúdo 4" descr="&quot;Porcas e parafusos de um conjunto de soquetes com uma chave inglesa em fundo de aço inoxidável, com um mecânico ao fundo segurando uma caixa de ferramentas. Clique no link abaixo para ver mais imagens de bricolage e ferramentas.&quot;">
            <a:extLst>
              <a:ext uri="{FF2B5EF4-FFF2-40B4-BE49-F238E27FC236}">
                <a16:creationId xmlns:a16="http://schemas.microsoft.com/office/drawing/2014/main" id="{4B8DE0C0-ACA1-4AED-B1C4-41EFCFCFEE69}"/>
              </a:ext>
            </a:extLst>
          </p:cNvPr>
          <p:cNvPicPr>
            <a:picLocks noGrp="1" noChangeAspect="1"/>
          </p:cNvPicPr>
          <p:nvPr>
            <p:ph sz="half" idx="1"/>
          </p:nvPr>
        </p:nvPicPr>
        <p:blipFill>
          <a:blip r:embed="rId3"/>
          <a:srcRect l="4785" r="25745" b="-2"/>
          <a:stretch/>
        </p:blipFill>
        <p:spPr>
          <a:xfrm>
            <a:off x="5818632" y="-1"/>
            <a:ext cx="6373368" cy="6858001"/>
          </a:xfrm>
          <a:prstGeom prst="rect">
            <a:avLst/>
          </a:prstGeom>
        </p:spPr>
      </p:pic>
    </p:spTree>
    <p:extLst>
      <p:ext uri="{BB962C8B-B14F-4D97-AF65-F5344CB8AC3E}">
        <p14:creationId xmlns:p14="http://schemas.microsoft.com/office/powerpoint/2010/main" val="72049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D905D5B-81A8-A5BA-F070-2788B26E0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4BA1060-73F2-A59C-8FE9-BA0A9BC69F85}"/>
              </a:ext>
            </a:extLst>
          </p:cNvPr>
          <p:cNvSpPr>
            <a:spLocks noGrp="1"/>
          </p:cNvSpPr>
          <p:nvPr>
            <p:ph type="title"/>
          </p:nvPr>
        </p:nvSpPr>
        <p:spPr>
          <a:xfrm>
            <a:off x="612648" y="4012141"/>
            <a:ext cx="4781603" cy="2332799"/>
          </a:xfrm>
        </p:spPr>
        <p:txBody>
          <a:bodyPr vert="horz" lIns="91440" tIns="45720" rIns="91440" bIns="45720" rtlCol="0" anchor="t">
            <a:normAutofit/>
          </a:bodyPr>
          <a:lstStyle/>
          <a:p>
            <a:r>
              <a:rPr lang="en-US" b="1" kern="1200" dirty="0">
                <a:solidFill>
                  <a:schemeClr val="tx1"/>
                </a:solidFill>
                <a:latin typeface="+mj-lt"/>
                <a:ea typeface="+mj-ea"/>
                <a:cs typeface="+mj-cs"/>
              </a:rPr>
              <a:t>Princípios da melhoria contínua</a:t>
            </a:r>
          </a:p>
        </p:txBody>
      </p:sp>
      <p:pic>
        <p:nvPicPr>
          <p:cNvPr id="5" name="Espaço Reservado para Conteúdo 4" descr="Rodas dentadas de latão sobre fundo preto.">
            <a:extLst>
              <a:ext uri="{FF2B5EF4-FFF2-40B4-BE49-F238E27FC236}">
                <a16:creationId xmlns:a16="http://schemas.microsoft.com/office/drawing/2014/main" id="{B368DF31-652B-4DA7-B778-42A441980984}"/>
              </a:ext>
            </a:extLst>
          </p:cNvPr>
          <p:cNvPicPr>
            <a:picLocks noGrp="1" noChangeAspect="1"/>
          </p:cNvPicPr>
          <p:nvPr>
            <p:ph sz="half" idx="1"/>
          </p:nvPr>
        </p:nvPicPr>
        <p:blipFill>
          <a:blip r:embed="rId3"/>
          <a:srcRect r="3" b="1299"/>
          <a:stretch/>
        </p:blipFill>
        <p:spPr>
          <a:xfrm>
            <a:off x="713615" y="681318"/>
            <a:ext cx="4680637" cy="3083858"/>
          </a:xfrm>
          <a:prstGeom prst="rect">
            <a:avLst/>
          </a:prstGeom>
        </p:spPr>
      </p:pic>
      <p:sp>
        <p:nvSpPr>
          <p:cNvPr id="4" name="Espaço Reservado para Conteúdo 3">
            <a:extLst>
              <a:ext uri="{FF2B5EF4-FFF2-40B4-BE49-F238E27FC236}">
                <a16:creationId xmlns:a16="http://schemas.microsoft.com/office/drawing/2014/main" id="{4336D465-1C82-1310-A310-004557745A8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30550" y="548639"/>
            <a:ext cx="5548802" cy="5796301"/>
          </a:xfrm>
        </p:spPr>
        <p:txBody>
          <a:bodyPr>
            <a:normAutofit/>
          </a:bodyPr>
          <a:lstStyle/>
          <a:p>
            <a:pPr marL="0" indent="0">
              <a:spcBef>
                <a:spcPts val="2500"/>
              </a:spcBef>
              <a:buNone/>
            </a:pPr>
            <a:r>
              <a:rPr lang="pt-BR" sz="1400" b="1"/>
              <a:t>Eficiência e Eficácia</a:t>
            </a:r>
          </a:p>
          <a:p>
            <a:pPr marL="0" lvl="1" indent="0">
              <a:buNone/>
            </a:pPr>
            <a:r>
              <a:rPr lang="pt-BR" sz="1400"/>
              <a:t>A busca por eficiência e eficácia é fundamental para o sucesso das organizações que adotam a melhoria contínua.</a:t>
            </a:r>
          </a:p>
          <a:p>
            <a:pPr marL="0" indent="0">
              <a:spcBef>
                <a:spcPts val="2500"/>
              </a:spcBef>
              <a:buNone/>
            </a:pPr>
            <a:r>
              <a:rPr lang="pt-BR" sz="1400" b="1"/>
              <a:t>Compromisso com Inovação</a:t>
            </a:r>
          </a:p>
          <a:p>
            <a:pPr marL="0" lvl="1" indent="0">
              <a:buNone/>
            </a:pPr>
            <a:r>
              <a:rPr lang="pt-BR" sz="1400"/>
              <a:t>Organizações que praticam a melhoria contínua demonstram um forte compromisso com a inovação em suas operações e serviços.</a:t>
            </a:r>
          </a:p>
          <a:p>
            <a:pPr marL="0" indent="0">
              <a:spcBef>
                <a:spcPts val="2500"/>
              </a:spcBef>
              <a:buNone/>
            </a:pPr>
            <a:r>
              <a:rPr lang="pt-BR" sz="1400" b="1"/>
              <a:t>Evolução Constante</a:t>
            </a:r>
          </a:p>
          <a:p>
            <a:pPr marL="0" lvl="1" indent="0">
              <a:buNone/>
            </a:pPr>
            <a:r>
              <a:rPr lang="pt-BR" sz="1400"/>
              <a:t>A filosofia da melhoria contínua promove a evolução constante das práticas organizacionais para se adaptar às mudanças do mercado.</a:t>
            </a:r>
          </a:p>
        </p:txBody>
      </p:sp>
    </p:spTree>
    <p:extLst>
      <p:ext uri="{BB962C8B-B14F-4D97-AF65-F5344CB8AC3E}">
        <p14:creationId xmlns:p14="http://schemas.microsoft.com/office/powerpoint/2010/main" val="584675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CA6F80-D392-A64E-3CF8-F28F1CCEE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ítulo 1">
            <a:extLst>
              <a:ext uri="{FF2B5EF4-FFF2-40B4-BE49-F238E27FC236}">
                <a16:creationId xmlns:a16="http://schemas.microsoft.com/office/drawing/2014/main" id="{59603477-19CD-29EC-2075-D695743C1956}"/>
              </a:ext>
            </a:extLst>
          </p:cNvPr>
          <p:cNvSpPr>
            <a:spLocks noGrp="1"/>
          </p:cNvSpPr>
          <p:nvPr>
            <p:ph type="title"/>
          </p:nvPr>
        </p:nvSpPr>
        <p:spPr>
          <a:xfrm>
            <a:off x="612648" y="548640"/>
            <a:ext cx="4803224" cy="1298446"/>
          </a:xfrm>
        </p:spPr>
        <p:txBody>
          <a:bodyPr vert="horz" lIns="91440" tIns="45720" rIns="91440" bIns="45720" rtlCol="0" anchor="t">
            <a:normAutofit/>
          </a:bodyPr>
          <a:lstStyle/>
          <a:p>
            <a:r>
              <a:rPr lang="en-US" sz="3300" b="1" kern="1200" dirty="0">
                <a:solidFill>
                  <a:schemeClr val="tx1"/>
                </a:solidFill>
                <a:latin typeface="+mj-lt"/>
                <a:ea typeface="+mj-ea"/>
                <a:cs typeface="+mj-cs"/>
              </a:rPr>
              <a:t>Ciclos de PDCA (Plan-Do-Check-Act)</a:t>
            </a:r>
          </a:p>
        </p:txBody>
      </p:sp>
      <p:pic>
        <p:nvPicPr>
          <p:cNvPr id="5" name="Espaço Reservado para Conteúdo 4" descr="Setas brancas indo para o alvo vermelho">
            <a:extLst>
              <a:ext uri="{FF2B5EF4-FFF2-40B4-BE49-F238E27FC236}">
                <a16:creationId xmlns:a16="http://schemas.microsoft.com/office/drawing/2014/main" id="{27B2E237-6E1F-420B-B703-62FB3E395C9D}"/>
              </a:ext>
            </a:extLst>
          </p:cNvPr>
          <p:cNvPicPr>
            <a:picLocks noGrp="1" noChangeAspect="1"/>
          </p:cNvPicPr>
          <p:nvPr>
            <p:ph sz="half" idx="1"/>
          </p:nvPr>
        </p:nvPicPr>
        <p:blipFill>
          <a:blip r:embed="rId3"/>
          <a:srcRect l="27245" r="-1" b="-1"/>
          <a:stretch/>
        </p:blipFill>
        <p:spPr>
          <a:xfrm>
            <a:off x="731521" y="2011679"/>
            <a:ext cx="4684352" cy="4297680"/>
          </a:xfrm>
          <a:prstGeom prst="rect">
            <a:avLst/>
          </a:prstGeom>
        </p:spPr>
      </p:pic>
      <p:sp>
        <p:nvSpPr>
          <p:cNvPr id="4" name="Espaço Reservado para Conteúdo 3">
            <a:extLst>
              <a:ext uri="{FF2B5EF4-FFF2-40B4-BE49-F238E27FC236}">
                <a16:creationId xmlns:a16="http://schemas.microsoft.com/office/drawing/2014/main" id="{BB4ECFA0-757D-2CDF-F0E2-1639672C280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28520" y="548637"/>
            <a:ext cx="5546770" cy="5760723"/>
          </a:xfrm>
        </p:spPr>
        <p:txBody>
          <a:bodyPr>
            <a:normAutofit/>
          </a:bodyPr>
          <a:lstStyle/>
          <a:p>
            <a:pPr marL="0" indent="0">
              <a:spcBef>
                <a:spcPts val="2500"/>
              </a:spcBef>
              <a:buNone/>
            </a:pPr>
            <a:r>
              <a:rPr lang="pt-BR" sz="1400" b="1"/>
              <a:t>Planejamento</a:t>
            </a:r>
          </a:p>
          <a:p>
            <a:pPr marL="0" lvl="1" indent="0">
              <a:buNone/>
            </a:pPr>
            <a:r>
              <a:rPr lang="pt-BR" sz="1400"/>
              <a:t>O planejamento é a primeira etapa, onde objetivos e ações são definidos para alcançar melhorias desejadas.</a:t>
            </a:r>
          </a:p>
          <a:p>
            <a:pPr marL="0" indent="0">
              <a:spcBef>
                <a:spcPts val="2500"/>
              </a:spcBef>
              <a:buNone/>
            </a:pPr>
            <a:r>
              <a:rPr lang="pt-BR" sz="1400" b="1"/>
              <a:t>Execução</a:t>
            </a:r>
          </a:p>
          <a:p>
            <a:pPr marL="0" lvl="1" indent="0">
              <a:buNone/>
            </a:pPr>
            <a:r>
              <a:rPr lang="pt-BR" sz="1400"/>
              <a:t>A execução envolve implementar as ações planejadas, colocando as estratégias em prática para obter resultados.</a:t>
            </a:r>
          </a:p>
          <a:p>
            <a:pPr marL="0" indent="0">
              <a:spcBef>
                <a:spcPts val="2500"/>
              </a:spcBef>
              <a:buNone/>
            </a:pPr>
            <a:r>
              <a:rPr lang="pt-BR" sz="1400" b="1"/>
              <a:t>Verificação</a:t>
            </a:r>
          </a:p>
          <a:p>
            <a:pPr marL="0" lvl="1" indent="0">
              <a:buNone/>
            </a:pPr>
            <a:r>
              <a:rPr lang="pt-BR" sz="1400"/>
              <a:t>Na etapa de verificação, os resultados são analisados para avaliar se os objetivos foram alcançados e quais ajustes são necessários.</a:t>
            </a:r>
          </a:p>
          <a:p>
            <a:pPr marL="0" indent="0">
              <a:spcBef>
                <a:spcPts val="2500"/>
              </a:spcBef>
              <a:buNone/>
            </a:pPr>
            <a:r>
              <a:rPr lang="pt-BR" sz="1400" b="1"/>
              <a:t>Ajustes</a:t>
            </a:r>
          </a:p>
          <a:p>
            <a:pPr marL="0" lvl="1" indent="0">
              <a:buNone/>
            </a:pPr>
            <a:r>
              <a:rPr lang="pt-BR" sz="1400"/>
              <a:t>A fase de ajustes envolve fazer as modificações necessárias com base nas análises dos resultados, promovendo melhorias contínuas.</a:t>
            </a:r>
          </a:p>
        </p:txBody>
      </p:sp>
    </p:spTree>
    <p:extLst>
      <p:ext uri="{BB962C8B-B14F-4D97-AF65-F5344CB8AC3E}">
        <p14:creationId xmlns:p14="http://schemas.microsoft.com/office/powerpoint/2010/main" val="32081001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DD1D22E-5996-E45B-92B2-659F701A4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ítulo 1">
            <a:extLst>
              <a:ext uri="{FF2B5EF4-FFF2-40B4-BE49-F238E27FC236}">
                <a16:creationId xmlns:a16="http://schemas.microsoft.com/office/drawing/2014/main" id="{F3E60FDF-C5EB-56D8-0C62-8267D198BE52}"/>
              </a:ext>
            </a:extLst>
          </p:cNvPr>
          <p:cNvSpPr>
            <a:spLocks noGrp="1"/>
          </p:cNvSpPr>
          <p:nvPr>
            <p:ph type="title"/>
          </p:nvPr>
        </p:nvSpPr>
        <p:spPr>
          <a:xfrm>
            <a:off x="614679" y="548639"/>
            <a:ext cx="3977640" cy="5719640"/>
          </a:xfrm>
        </p:spPr>
        <p:txBody>
          <a:bodyPr anchor="t">
            <a:normAutofit/>
          </a:bodyPr>
          <a:lstStyle/>
          <a:p>
            <a:r>
              <a:rPr lang="pt-BR"/>
              <a:t>Ferramentas e técnicas de aprimoramento contínuo</a:t>
            </a:r>
          </a:p>
        </p:txBody>
      </p:sp>
      <p:graphicFrame>
        <p:nvGraphicFramePr>
          <p:cNvPr id="4" name="Espaço Reservado para Conteúdo 4">
            <a:extLst>
              <a:ext uri="{FF2B5EF4-FFF2-40B4-BE49-F238E27FC236}">
                <a16:creationId xmlns:a16="http://schemas.microsoft.com/office/drawing/2014/main" id="{C7B60721-E8DB-4630-A2A8-870CA4947A84}"/>
              </a:ext>
            </a:extLst>
          </p:cNvPr>
          <p:cNvGraphicFramePr>
            <a:graphicFrameLocks noGrp="1"/>
          </p:cNvGraphicFramePr>
          <p:nvPr>
            <p:ph idx="1"/>
            <p:extLst>
              <p:ext uri="{D42A27DB-BD31-4B8C-83A1-F6EECF244321}">
                <p14:modId xmlns:p14="http://schemas.microsoft.com/office/powerpoint/2010/main" val="1424855221"/>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5387542" y="548639"/>
          <a:ext cx="6189780" cy="58613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5337589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6F74C59-445A-9824-B537-A392A6ECE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ítulo 1">
            <a:extLst>
              <a:ext uri="{FF2B5EF4-FFF2-40B4-BE49-F238E27FC236}">
                <a16:creationId xmlns:a16="http://schemas.microsoft.com/office/drawing/2014/main" id="{C1D2BD47-D0DD-F184-CEF1-7E3845FB6611}"/>
              </a:ext>
            </a:extLst>
          </p:cNvPr>
          <p:cNvSpPr>
            <a:spLocks noGrp="1"/>
          </p:cNvSpPr>
          <p:nvPr>
            <p:ph type="title"/>
          </p:nvPr>
        </p:nvSpPr>
        <p:spPr>
          <a:xfrm>
            <a:off x="612648" y="1847088"/>
            <a:ext cx="7344336" cy="1133856"/>
          </a:xfrm>
        </p:spPr>
        <p:txBody>
          <a:bodyPr anchor="b">
            <a:normAutofit/>
          </a:bodyPr>
          <a:lstStyle/>
          <a:p>
            <a:r>
              <a:rPr lang="pt-BR" sz="6000"/>
              <a:t>Conclusão</a:t>
            </a:r>
          </a:p>
        </p:txBody>
      </p:sp>
      <p:graphicFrame>
        <p:nvGraphicFramePr>
          <p:cNvPr id="9" name="Espaço Reservado para Conteúdo 2">
            <a:extLst>
              <a:ext uri="{FF2B5EF4-FFF2-40B4-BE49-F238E27FC236}">
                <a16:creationId xmlns:a16="http://schemas.microsoft.com/office/drawing/2014/main" id="{ABB7A70C-6CF3-CD30-424D-91984BED0C28}"/>
              </a:ext>
            </a:extLst>
          </p:cNvPr>
          <p:cNvGraphicFramePr>
            <a:graphicFrameLocks noGrp="1"/>
          </p:cNvGraphicFramePr>
          <p:nvPr>
            <p:ph idx="1"/>
            <p:extLst>
              <p:ext uri="{D42A27DB-BD31-4B8C-83A1-F6EECF244321}">
                <p14:modId xmlns:p14="http://schemas.microsoft.com/office/powerpoint/2010/main" val="3257559050"/>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612646" y="3593592"/>
          <a:ext cx="10890504" cy="25124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9873544"/>
      </p:ext>
    </p:extLst>
  </p:cSld>
  <p:clrMapOvr>
    <a:overrideClrMapping bg1="dk1" tx1="lt1" bg2="dk2" tx2="lt2" accent1="accent1" accent2="accent2" accent3="accent3" accent4="accent4" accent5="accent5" accent6="accent6" hlink="hlink" folHlink="folHlink"/>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ítulo 1">
            <a:extLst>
              <a:ext uri="{FF2B5EF4-FFF2-40B4-BE49-F238E27FC236}">
                <a16:creationId xmlns:a16="http://schemas.microsoft.com/office/drawing/2014/main" id="{4E06FC85-DDCB-82BA-66D8-B45498D4CFE9}"/>
              </a:ext>
            </a:extLst>
          </p:cNvPr>
          <p:cNvSpPr>
            <a:spLocks noGrp="1"/>
          </p:cNvSpPr>
          <p:nvPr>
            <p:ph type="ctrTitle"/>
          </p:nvPr>
        </p:nvSpPr>
        <p:spPr>
          <a:xfrm>
            <a:off x="277091" y="1814321"/>
            <a:ext cx="7772400" cy="4560920"/>
          </a:xfrm>
        </p:spPr>
        <p:txBody>
          <a:bodyPr anchor="b">
            <a:normAutofit/>
          </a:bodyPr>
          <a:lstStyle/>
          <a:p>
            <a:pPr algn="l"/>
            <a:r>
              <a:rPr lang="pt-BR" sz="7400"/>
              <a:t>Auto Diagnóstico</a:t>
            </a:r>
          </a:p>
        </p:txBody>
      </p:sp>
    </p:spTree>
    <p:extLst>
      <p:ext uri="{BB962C8B-B14F-4D97-AF65-F5344CB8AC3E}">
        <p14:creationId xmlns:p14="http://schemas.microsoft.com/office/powerpoint/2010/main" val="340584633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0DDC153-02F6-CF49-1261-283A8A32E5F2}"/>
              </a:ext>
            </a:extLst>
          </p:cNvPr>
          <p:cNvSpPr>
            <a:spLocks noGrp="1"/>
          </p:cNvSpPr>
          <p:nvPr>
            <p:ph type="title"/>
          </p:nvPr>
        </p:nvSpPr>
        <p:spPr>
          <a:xfrm>
            <a:off x="7123007" y="603501"/>
            <a:ext cx="4361693" cy="1527049"/>
          </a:xfrm>
        </p:spPr>
        <p:txBody>
          <a:bodyPr vert="horz" lIns="91440" tIns="45720" rIns="91440" bIns="45720" rtlCol="0" anchor="b">
            <a:normAutofit/>
          </a:bodyPr>
          <a:lstStyle/>
          <a:p>
            <a:r>
              <a:rPr lang="en-US" b="1" kern="1200" dirty="0">
                <a:solidFill>
                  <a:schemeClr val="tx1"/>
                </a:solidFill>
                <a:latin typeface="+mj-lt"/>
                <a:ea typeface="+mj-ea"/>
                <a:cs typeface="+mj-cs"/>
              </a:rPr>
              <a:t>Importância do auto diagnóstico</a:t>
            </a:r>
          </a:p>
        </p:txBody>
      </p:sp>
      <p:pic>
        <p:nvPicPr>
          <p:cNvPr id="5" name="Espaço Reservado para Conteúdo 4" descr="Bloco de notas de desenho de tecnologia da informação de mineração de big data">
            <a:extLst>
              <a:ext uri="{FF2B5EF4-FFF2-40B4-BE49-F238E27FC236}">
                <a16:creationId xmlns:a16="http://schemas.microsoft.com/office/drawing/2014/main" id="{35CE0290-B20D-491C-A240-68E70F3F612C}"/>
              </a:ext>
            </a:extLst>
          </p:cNvPr>
          <p:cNvPicPr>
            <a:picLocks noGrp="1" noChangeAspect="1"/>
          </p:cNvPicPr>
          <p:nvPr>
            <p:ph sz="half" idx="1"/>
          </p:nvPr>
        </p:nvPicPr>
        <p:blipFill>
          <a:blip r:embed="rId3"/>
          <a:srcRect l="30193" r="107"/>
          <a:stretch/>
        </p:blipFill>
        <p:spPr>
          <a:xfrm>
            <a:off x="1" y="10"/>
            <a:ext cx="6373368" cy="6857990"/>
          </a:xfrm>
          <a:prstGeom prst="rect">
            <a:avLst/>
          </a:prstGeom>
        </p:spPr>
      </p:pic>
      <p:sp>
        <p:nvSpPr>
          <p:cNvPr id="4" name="Espaço Reservado para Conteúdo 3">
            <a:extLst>
              <a:ext uri="{FF2B5EF4-FFF2-40B4-BE49-F238E27FC236}">
                <a16:creationId xmlns:a16="http://schemas.microsoft.com/office/drawing/2014/main" id="{FF23DD27-1D73-DE70-2275-896DA5269DC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123007" y="2212846"/>
            <a:ext cx="4361693" cy="4096514"/>
          </a:xfrm>
        </p:spPr>
        <p:txBody>
          <a:bodyPr>
            <a:normAutofit/>
          </a:bodyPr>
          <a:lstStyle/>
          <a:p>
            <a:pPr marL="0" indent="0">
              <a:spcBef>
                <a:spcPts val="2500"/>
              </a:spcBef>
              <a:buNone/>
            </a:pPr>
            <a:r>
              <a:rPr lang="pt-BR" sz="1400" b="1"/>
              <a:t>Identificação de Lacunas</a:t>
            </a:r>
          </a:p>
          <a:p>
            <a:pPr marL="0" lvl="1" indent="0">
              <a:buNone/>
            </a:pPr>
            <a:r>
              <a:rPr lang="pt-BR" sz="1400"/>
              <a:t>O auto diagnóstico permite identificar lacunas na gestão, destacando áreas que precisam de melhorias e atenção imediata.</a:t>
            </a:r>
          </a:p>
          <a:p>
            <a:pPr marL="0" indent="0">
              <a:spcBef>
                <a:spcPts val="2500"/>
              </a:spcBef>
              <a:buNone/>
            </a:pPr>
            <a:r>
              <a:rPr lang="pt-BR" sz="1400" b="1"/>
              <a:t>Elaboração de Plano de Ação</a:t>
            </a:r>
          </a:p>
          <a:p>
            <a:pPr marL="0" lvl="1" indent="0">
              <a:buNone/>
            </a:pPr>
            <a:r>
              <a:rPr lang="pt-BR" sz="1400"/>
              <a:t>Após a análise, é possível criar um plano de ação estratégico que se alinhe às necessidades específicas da organização.</a:t>
            </a:r>
          </a:p>
        </p:txBody>
      </p:sp>
    </p:spTree>
    <p:extLst>
      <p:ext uri="{BB962C8B-B14F-4D97-AF65-F5344CB8AC3E}">
        <p14:creationId xmlns:p14="http://schemas.microsoft.com/office/powerpoint/2010/main" val="31256025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944C389-2110-C094-40A0-F009042B7DB6}"/>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b="1" kern="1200" dirty="0">
                <a:solidFill>
                  <a:schemeClr val="tx1"/>
                </a:solidFill>
                <a:latin typeface="+mj-lt"/>
                <a:ea typeface="+mj-ea"/>
                <a:cs typeface="+mj-cs"/>
              </a:rPr>
              <a:t>Métodos e ferramentas de auto avaliação</a:t>
            </a:r>
          </a:p>
        </p:txBody>
      </p:sp>
      <p:pic>
        <p:nvPicPr>
          <p:cNvPr id="5" name="Espaço Reservado para Conteúdo 4" descr="Ilustração 3D">
            <a:extLst>
              <a:ext uri="{FF2B5EF4-FFF2-40B4-BE49-F238E27FC236}">
                <a16:creationId xmlns:a16="http://schemas.microsoft.com/office/drawing/2014/main" id="{BFD937BB-876F-4E66-8232-7B400779B1D5}"/>
              </a:ext>
            </a:extLst>
          </p:cNvPr>
          <p:cNvPicPr>
            <a:picLocks noGrp="1" noChangeAspect="1"/>
          </p:cNvPicPr>
          <p:nvPr>
            <p:ph sz="half" idx="1"/>
          </p:nvPr>
        </p:nvPicPr>
        <p:blipFill>
          <a:blip r:embed="rId3"/>
          <a:srcRect l="7633" r="20767"/>
          <a:stretch/>
        </p:blipFill>
        <p:spPr>
          <a:xfrm>
            <a:off x="20" y="10"/>
            <a:ext cx="4910308" cy="6857990"/>
          </a:xfrm>
          <a:prstGeom prst="rect">
            <a:avLst/>
          </a:prstGeom>
        </p:spPr>
      </p:pic>
      <p:sp>
        <p:nvSpPr>
          <p:cNvPr id="4" name="Espaço Reservado para Conteúdo 3">
            <a:extLst>
              <a:ext uri="{FF2B5EF4-FFF2-40B4-BE49-F238E27FC236}">
                <a16:creationId xmlns:a16="http://schemas.microsoft.com/office/drawing/2014/main" id="{41EE43D5-959B-93B0-6FCE-A34BAD1A5F2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214282"/>
            <a:ext cx="5916169" cy="4095078"/>
          </a:xfrm>
        </p:spPr>
        <p:txBody>
          <a:bodyPr>
            <a:normAutofit/>
          </a:bodyPr>
          <a:lstStyle/>
          <a:p>
            <a:pPr marL="0" indent="0">
              <a:spcBef>
                <a:spcPts val="2500"/>
              </a:spcBef>
              <a:buNone/>
            </a:pPr>
            <a:r>
              <a:rPr lang="pt-BR" sz="1400" b="1"/>
              <a:t>Ferramentas de Autoavaliação</a:t>
            </a:r>
          </a:p>
          <a:p>
            <a:pPr marL="0" lvl="1" indent="0">
              <a:buNone/>
            </a:pPr>
            <a:r>
              <a:rPr lang="pt-BR" sz="1400"/>
              <a:t>Diversas ferramentas, como questionários e entrevistas, são essenciais para realizar um auto diagnóstico eficaz.</a:t>
            </a:r>
          </a:p>
          <a:p>
            <a:pPr marL="0" indent="0">
              <a:spcBef>
                <a:spcPts val="2500"/>
              </a:spcBef>
              <a:buNone/>
            </a:pPr>
            <a:r>
              <a:rPr lang="pt-BR" sz="1400" b="1"/>
              <a:t>Análise de Dados</a:t>
            </a:r>
          </a:p>
          <a:p>
            <a:pPr marL="0" lvl="1" indent="0">
              <a:buNone/>
            </a:pPr>
            <a:r>
              <a:rPr lang="pt-BR" sz="1400"/>
              <a:t>A análise de dados é fundamental para obter uma visão objetiva do desempenho atual e identificar áreas de melhoria.</a:t>
            </a:r>
          </a:p>
          <a:p>
            <a:pPr marL="0" indent="0">
              <a:spcBef>
                <a:spcPts val="2500"/>
              </a:spcBef>
              <a:buNone/>
            </a:pPr>
            <a:r>
              <a:rPr lang="pt-BR" sz="1400" b="1"/>
              <a:t>Avaliação Detalhada</a:t>
            </a:r>
          </a:p>
          <a:p>
            <a:pPr marL="0" lvl="1" indent="0">
              <a:buNone/>
            </a:pPr>
            <a:r>
              <a:rPr lang="pt-BR" sz="1400"/>
              <a:t>Utilizar métodos de autoavaliação permite uma revisão completa e detalhada do desempenho e processos.</a:t>
            </a:r>
          </a:p>
        </p:txBody>
      </p:sp>
    </p:spTree>
    <p:extLst>
      <p:ext uri="{BB962C8B-B14F-4D97-AF65-F5344CB8AC3E}">
        <p14:creationId xmlns:p14="http://schemas.microsoft.com/office/powerpoint/2010/main" val="8762727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2E717CD-9C32-2674-7D78-7D2763B52718}"/>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b="1" kern="1200" dirty="0">
                <a:solidFill>
                  <a:schemeClr val="tx1"/>
                </a:solidFill>
                <a:latin typeface="+mj-lt"/>
                <a:ea typeface="+mj-ea"/>
                <a:cs typeface="+mj-cs"/>
              </a:rPr>
              <a:t>Identificação de pontos fortes e fracos</a:t>
            </a:r>
          </a:p>
        </p:txBody>
      </p:sp>
      <p:sp>
        <p:nvSpPr>
          <p:cNvPr id="4" name="Espaço Reservado para Conteúdo 3">
            <a:extLst>
              <a:ext uri="{FF2B5EF4-FFF2-40B4-BE49-F238E27FC236}">
                <a16:creationId xmlns:a16="http://schemas.microsoft.com/office/drawing/2014/main" id="{F684C789-74BD-1C20-3A6D-3E37B1AAA61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6035041" cy="4096512"/>
          </a:xfrm>
        </p:spPr>
        <p:txBody>
          <a:bodyPr>
            <a:normAutofit/>
          </a:bodyPr>
          <a:lstStyle/>
          <a:p>
            <a:pPr marL="0" indent="0">
              <a:spcBef>
                <a:spcPts val="2500"/>
              </a:spcBef>
              <a:buNone/>
            </a:pPr>
            <a:r>
              <a:rPr lang="pt-BR" sz="1400" b="1"/>
              <a:t>Insights Valiosos</a:t>
            </a:r>
          </a:p>
          <a:p>
            <a:pPr marL="0" lvl="1" indent="0">
              <a:buNone/>
            </a:pPr>
            <a:r>
              <a:rPr lang="pt-BR" sz="1400"/>
              <a:t>O auto diagnóstico permite a identificação de pontos fortes e fracos, proporcionando insights valiosos para a organização.</a:t>
            </a:r>
          </a:p>
          <a:p>
            <a:pPr marL="0" indent="0">
              <a:spcBef>
                <a:spcPts val="2500"/>
              </a:spcBef>
              <a:buNone/>
            </a:pPr>
            <a:r>
              <a:rPr lang="pt-BR" sz="1400" b="1"/>
              <a:t>Alocação de Recursos</a:t>
            </a:r>
          </a:p>
          <a:p>
            <a:pPr marL="0" lvl="1" indent="0">
              <a:buNone/>
            </a:pPr>
            <a:r>
              <a:rPr lang="pt-BR" sz="1400"/>
              <a:t>Identificar pontos fortes e fracos ajuda na alocação eficaz de recursos, otimizando o desempenho da equipe.</a:t>
            </a:r>
          </a:p>
          <a:p>
            <a:pPr marL="0" indent="0">
              <a:spcBef>
                <a:spcPts val="2500"/>
              </a:spcBef>
              <a:buNone/>
            </a:pPr>
            <a:r>
              <a:rPr lang="pt-BR" sz="1400" b="1"/>
              <a:t>Priorização de Ações</a:t>
            </a:r>
          </a:p>
          <a:p>
            <a:pPr marL="0" lvl="1" indent="0">
              <a:buNone/>
            </a:pPr>
            <a:r>
              <a:rPr lang="pt-BR" sz="1400"/>
              <a:t>A análise de pontos fortes e fracos orienta a priorização de ações necessárias para melhorar o desempenho global.</a:t>
            </a:r>
          </a:p>
        </p:txBody>
      </p:sp>
      <p:pic>
        <p:nvPicPr>
          <p:cNvPr id="5" name="Espaço Reservado para Conteúdo 4" descr="Gráfico">
            <a:extLst>
              <a:ext uri="{FF2B5EF4-FFF2-40B4-BE49-F238E27FC236}">
                <a16:creationId xmlns:a16="http://schemas.microsoft.com/office/drawing/2014/main" id="{000FF353-6A45-4AD9-A9DA-D1DE1D069594}"/>
              </a:ext>
            </a:extLst>
          </p:cNvPr>
          <p:cNvPicPr>
            <a:picLocks noGrp="1" noChangeAspect="1"/>
          </p:cNvPicPr>
          <p:nvPr>
            <p:ph sz="half" idx="1"/>
          </p:nvPr>
        </p:nvPicPr>
        <p:blipFill>
          <a:blip r:embed="rId3"/>
          <a:srcRect l="17504" r="35150" b="2"/>
          <a:stretch/>
        </p:blipFill>
        <p:spPr>
          <a:xfrm>
            <a:off x="7345680" y="10"/>
            <a:ext cx="4846320" cy="6857990"/>
          </a:xfrm>
          <a:prstGeom prst="rect">
            <a:avLst/>
          </a:prstGeom>
        </p:spPr>
      </p:pic>
    </p:spTree>
    <p:extLst>
      <p:ext uri="{BB962C8B-B14F-4D97-AF65-F5344CB8AC3E}">
        <p14:creationId xmlns:p14="http://schemas.microsoft.com/office/powerpoint/2010/main" val="2911574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ítulo 1">
            <a:extLst>
              <a:ext uri="{FF2B5EF4-FFF2-40B4-BE49-F238E27FC236}">
                <a16:creationId xmlns:a16="http://schemas.microsoft.com/office/drawing/2014/main" id="{A424EE44-EA2D-8481-4588-1495ED55BB6A}"/>
              </a:ext>
            </a:extLst>
          </p:cNvPr>
          <p:cNvSpPr>
            <a:spLocks noGrp="1"/>
          </p:cNvSpPr>
          <p:nvPr>
            <p:ph type="ctrTitle"/>
          </p:nvPr>
        </p:nvSpPr>
        <p:spPr>
          <a:xfrm>
            <a:off x="277091" y="1814321"/>
            <a:ext cx="7772400" cy="4560920"/>
          </a:xfrm>
        </p:spPr>
        <p:txBody>
          <a:bodyPr anchor="b">
            <a:normAutofit/>
          </a:bodyPr>
          <a:lstStyle/>
          <a:p>
            <a:pPr algn="l"/>
            <a:r>
              <a:rPr lang="pt-BR" sz="7400"/>
              <a:t>Fase Reativa</a:t>
            </a:r>
          </a:p>
        </p:txBody>
      </p:sp>
    </p:spTree>
    <p:extLst>
      <p:ext uri="{BB962C8B-B14F-4D97-AF65-F5344CB8AC3E}">
        <p14:creationId xmlns:p14="http://schemas.microsoft.com/office/powerpoint/2010/main" val="28484783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3509B10-6046-A1C2-1138-70BAF5E1DBF1}"/>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b="1" kern="1200" dirty="0">
                <a:solidFill>
                  <a:schemeClr val="tx1"/>
                </a:solidFill>
                <a:latin typeface="+mj-lt"/>
                <a:ea typeface="+mj-ea"/>
                <a:cs typeface="+mj-cs"/>
              </a:rPr>
              <a:t>Características da fase reativa</a:t>
            </a:r>
          </a:p>
        </p:txBody>
      </p:sp>
      <p:pic>
        <p:nvPicPr>
          <p:cNvPr id="5" name="Espaço Reservado para Conteúdo 4" descr="Tiro de um empresário segurando um monte de balões de criptomoeda em cima de um gráfico contra um fundo branco">
            <a:extLst>
              <a:ext uri="{FF2B5EF4-FFF2-40B4-BE49-F238E27FC236}">
                <a16:creationId xmlns:a16="http://schemas.microsoft.com/office/drawing/2014/main" id="{433CD545-483B-4720-A167-2AA0DFD64835}"/>
              </a:ext>
            </a:extLst>
          </p:cNvPr>
          <p:cNvPicPr>
            <a:picLocks noGrp="1" noChangeAspect="1"/>
          </p:cNvPicPr>
          <p:nvPr>
            <p:ph sz="half" idx="1"/>
          </p:nvPr>
        </p:nvPicPr>
        <p:blipFill>
          <a:blip r:embed="rId3"/>
          <a:srcRect l="38159" r="444" b="-1"/>
          <a:stretch/>
        </p:blipFill>
        <p:spPr>
          <a:xfrm>
            <a:off x="20" y="10"/>
            <a:ext cx="4910308" cy="6857990"/>
          </a:xfrm>
          <a:prstGeom prst="rect">
            <a:avLst/>
          </a:prstGeom>
        </p:spPr>
      </p:pic>
      <p:sp>
        <p:nvSpPr>
          <p:cNvPr id="4" name="Espaço Reservado para Conteúdo 3">
            <a:extLst>
              <a:ext uri="{FF2B5EF4-FFF2-40B4-BE49-F238E27FC236}">
                <a16:creationId xmlns:a16="http://schemas.microsoft.com/office/drawing/2014/main" id="{3298B297-6993-A6DB-4199-16C5E05F868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214282"/>
            <a:ext cx="5916169" cy="4095078"/>
          </a:xfrm>
        </p:spPr>
        <p:txBody>
          <a:bodyPr>
            <a:normAutofit/>
          </a:bodyPr>
          <a:lstStyle/>
          <a:p>
            <a:pPr marL="0" indent="0">
              <a:spcBef>
                <a:spcPts val="2500"/>
              </a:spcBef>
              <a:buNone/>
            </a:pPr>
            <a:r>
              <a:rPr lang="pt-BR" sz="1400" b="1"/>
              <a:t>Resposta Imediata a Falhas</a:t>
            </a:r>
          </a:p>
          <a:p>
            <a:pPr marL="0" lvl="1" indent="0">
              <a:buNone/>
            </a:pPr>
            <a:r>
              <a:rPr lang="pt-BR" sz="1400"/>
              <a:t>A fase reativa se caracteriza pela necessidade de uma resposta rápida a falhas e incidentes inesperados, minimizando o impacto no funcionamento.</a:t>
            </a:r>
          </a:p>
          <a:p>
            <a:pPr marL="0" indent="0">
              <a:spcBef>
                <a:spcPts val="2500"/>
              </a:spcBef>
              <a:buNone/>
            </a:pPr>
            <a:r>
              <a:rPr lang="pt-BR" sz="1400" b="1"/>
              <a:t>Soluções Temporárias</a:t>
            </a:r>
          </a:p>
          <a:p>
            <a:pPr marL="0" lvl="1" indent="0">
              <a:buNone/>
            </a:pPr>
            <a:r>
              <a:rPr lang="pt-BR" sz="1400"/>
              <a:t>Nesta fase, as soluções são frequentemente temporárias, abordando problemas imediatos sem resolver as causas raiz.</a:t>
            </a:r>
          </a:p>
          <a:p>
            <a:pPr marL="0" indent="0">
              <a:spcBef>
                <a:spcPts val="2500"/>
              </a:spcBef>
              <a:buNone/>
            </a:pPr>
            <a:r>
              <a:rPr lang="pt-BR" sz="1400" b="1"/>
              <a:t>Ambientes Não Proativos</a:t>
            </a:r>
          </a:p>
          <a:p>
            <a:pPr marL="0" lvl="1" indent="0">
              <a:buNone/>
            </a:pPr>
            <a:r>
              <a:rPr lang="pt-BR" sz="1400"/>
              <a:t>A fase reativa é comum em ambientes onde a manutenção proativa e planejamento não foram implementados adequadamente, resultando em crises frequentes.</a:t>
            </a:r>
          </a:p>
        </p:txBody>
      </p:sp>
    </p:spTree>
    <p:extLst>
      <p:ext uri="{BB962C8B-B14F-4D97-AF65-F5344CB8AC3E}">
        <p14:creationId xmlns:p14="http://schemas.microsoft.com/office/powerpoint/2010/main" val="17485155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2FFECF2-CC8C-DC0C-FAA6-1DCC5479407D}"/>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b="1" kern="1200" dirty="0">
                <a:solidFill>
                  <a:schemeClr val="tx1"/>
                </a:solidFill>
                <a:latin typeface="+mj-lt"/>
                <a:ea typeface="+mj-ea"/>
                <a:cs typeface="+mj-cs"/>
              </a:rPr>
              <a:t>Gestão de crises e resolução de problemas</a:t>
            </a:r>
          </a:p>
        </p:txBody>
      </p:sp>
      <p:pic>
        <p:nvPicPr>
          <p:cNvPr id="5" name="Espaço Reservado para Conteúdo 4" descr="Grupo de pessoas, homem e mulheres, trabalhando juntos no escritório, reunião de negócios.">
            <a:extLst>
              <a:ext uri="{FF2B5EF4-FFF2-40B4-BE49-F238E27FC236}">
                <a16:creationId xmlns:a16="http://schemas.microsoft.com/office/drawing/2014/main" id="{5AA9EA03-36A1-4940-8D3F-B449BC2F4A1C}"/>
              </a:ext>
            </a:extLst>
          </p:cNvPr>
          <p:cNvPicPr>
            <a:picLocks noGrp="1" noChangeAspect="1"/>
          </p:cNvPicPr>
          <p:nvPr>
            <p:ph sz="half" idx="1"/>
          </p:nvPr>
        </p:nvPicPr>
        <p:blipFill>
          <a:blip r:embed="rId3"/>
          <a:srcRect l="31658" r="20548" b="-1"/>
          <a:stretch/>
        </p:blipFill>
        <p:spPr>
          <a:xfrm>
            <a:off x="20" y="10"/>
            <a:ext cx="4910308" cy="6857990"/>
          </a:xfrm>
          <a:prstGeom prst="rect">
            <a:avLst/>
          </a:prstGeom>
        </p:spPr>
      </p:pic>
      <p:sp>
        <p:nvSpPr>
          <p:cNvPr id="4" name="Espaço Reservado para Conteúdo 3">
            <a:extLst>
              <a:ext uri="{FF2B5EF4-FFF2-40B4-BE49-F238E27FC236}">
                <a16:creationId xmlns:a16="http://schemas.microsoft.com/office/drawing/2014/main" id="{72FE62D3-27AC-7EFD-AE98-6044568B939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214282"/>
            <a:ext cx="5916169" cy="4095078"/>
          </a:xfrm>
        </p:spPr>
        <p:txBody>
          <a:bodyPr>
            <a:normAutofit/>
          </a:bodyPr>
          <a:lstStyle/>
          <a:p>
            <a:pPr marL="0" indent="0">
              <a:spcBef>
                <a:spcPts val="2500"/>
              </a:spcBef>
              <a:buNone/>
            </a:pPr>
            <a:r>
              <a:rPr lang="pt-BR" sz="1400" b="1"/>
              <a:t>Importância da Gestão de Crises</a:t>
            </a:r>
          </a:p>
          <a:p>
            <a:pPr marL="0" lvl="1" indent="0">
              <a:buNone/>
            </a:pPr>
            <a:r>
              <a:rPr lang="pt-BR" sz="1400"/>
              <a:t>A gestão de crises é essencial para minimizar o impacto de problemas inesperados e garantir a continuidade dos negócios.</a:t>
            </a:r>
          </a:p>
          <a:p>
            <a:pPr marL="0" indent="0">
              <a:spcBef>
                <a:spcPts val="2500"/>
              </a:spcBef>
              <a:buNone/>
            </a:pPr>
            <a:r>
              <a:rPr lang="pt-BR" sz="1400" b="1"/>
              <a:t>Respostas Rápidas</a:t>
            </a:r>
          </a:p>
          <a:p>
            <a:pPr marL="0" lvl="1" indent="0">
              <a:buNone/>
            </a:pPr>
            <a:r>
              <a:rPr lang="pt-BR" sz="1400"/>
              <a:t>A capacidade de responder rapidamente a uma crise pode limitar a gravidade da situação e proteger a reputação da organização.</a:t>
            </a:r>
          </a:p>
          <a:p>
            <a:pPr marL="0" indent="0">
              <a:spcBef>
                <a:spcPts val="2500"/>
              </a:spcBef>
              <a:buNone/>
            </a:pPr>
            <a:r>
              <a:rPr lang="pt-BR" sz="1400" b="1"/>
              <a:t>Mudança de Abordagem</a:t>
            </a:r>
          </a:p>
          <a:p>
            <a:pPr marL="0" lvl="1" indent="0">
              <a:buNone/>
            </a:pPr>
            <a:r>
              <a:rPr lang="pt-BR" sz="1400"/>
              <a:t>Se os problemas se repetem, é crucial revisar e mudar a abordagem para evitar recorrências e melhorar resultados futuros.</a:t>
            </a:r>
          </a:p>
        </p:txBody>
      </p:sp>
    </p:spTree>
    <p:extLst>
      <p:ext uri="{BB962C8B-B14F-4D97-AF65-F5344CB8AC3E}">
        <p14:creationId xmlns:p14="http://schemas.microsoft.com/office/powerpoint/2010/main" val="143882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TotalTime>
  <Words>2123</Words>
  <Application>Microsoft Office PowerPoint</Application>
  <PresentationFormat>Widescreen</PresentationFormat>
  <Paragraphs>171</Paragraphs>
  <Slides>23</Slides>
  <Notes>23</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23</vt:i4>
      </vt:variant>
    </vt:vector>
  </HeadingPairs>
  <TitlesOfParts>
    <vt:vector size="27" baseType="lpstr">
      <vt:lpstr>Aptos</vt:lpstr>
      <vt:lpstr>Arial</vt:lpstr>
      <vt:lpstr>Neue Haas Grotesk Text Pro</vt:lpstr>
      <vt:lpstr>VanillaVTI</vt:lpstr>
      <vt:lpstr>As 5 fases de implantação do PCM: Um guia detalhado</vt:lpstr>
      <vt:lpstr>Pontos Principais da Apresentação</vt:lpstr>
      <vt:lpstr>Auto Diagnóstico</vt:lpstr>
      <vt:lpstr>Importância do auto diagnóstico</vt:lpstr>
      <vt:lpstr>Métodos e ferramentas de auto avaliação</vt:lpstr>
      <vt:lpstr>Identificação de pontos fortes e fracos</vt:lpstr>
      <vt:lpstr>Fase Reativa</vt:lpstr>
      <vt:lpstr>Características da fase reativa</vt:lpstr>
      <vt:lpstr>Gestão de crises e resolução de problemas</vt:lpstr>
      <vt:lpstr>Exemplos de práticas reativas no PCM</vt:lpstr>
      <vt:lpstr>Fase Preventiva</vt:lpstr>
      <vt:lpstr>Transição da reatividade para a prevenção</vt:lpstr>
      <vt:lpstr>Implementação de medidas preventivas</vt:lpstr>
      <vt:lpstr>Benefícios da abordagem preventiva no PCM</vt:lpstr>
      <vt:lpstr>Fase Proativa</vt:lpstr>
      <vt:lpstr>Construção de uma cultura proativa</vt:lpstr>
      <vt:lpstr>Planejamento e antecipação de problemas</vt:lpstr>
      <vt:lpstr>Utilização de dados e análise preditiva</vt:lpstr>
      <vt:lpstr>Fase de Melhoria Contínua</vt:lpstr>
      <vt:lpstr>Princípios da melhoria contínua</vt:lpstr>
      <vt:lpstr>Ciclos de PDCA (Plan-Do-Check-Act)</vt:lpstr>
      <vt:lpstr>Ferramentas e técnicas de aprimoramento contínuo</vt:lpstr>
      <vt:lpstr>Conclusão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jcarlos borges</dc:creator>
  <cp:lastModifiedBy>jcarlos borges</cp:lastModifiedBy>
  <cp:revision>1</cp:revision>
  <dcterms:created xsi:type="dcterms:W3CDTF">2025-04-26T22:39:02Z</dcterms:created>
  <dcterms:modified xsi:type="dcterms:W3CDTF">2025-04-26T22:41:52Z</dcterms:modified>
</cp:coreProperties>
</file>